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Default Extension="ti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82"/>
  </p:notesMasterIdLst>
  <p:sldIdLst>
    <p:sldId id="256" r:id="rId2"/>
    <p:sldId id="258" r:id="rId3"/>
    <p:sldId id="259" r:id="rId4"/>
    <p:sldId id="314" r:id="rId5"/>
    <p:sldId id="315" r:id="rId6"/>
    <p:sldId id="290" r:id="rId7"/>
    <p:sldId id="394" r:id="rId8"/>
    <p:sldId id="316" r:id="rId9"/>
    <p:sldId id="318" r:id="rId10"/>
    <p:sldId id="305" r:id="rId11"/>
    <p:sldId id="395" r:id="rId12"/>
    <p:sldId id="401" r:id="rId13"/>
    <p:sldId id="317" r:id="rId14"/>
    <p:sldId id="306" r:id="rId15"/>
    <p:sldId id="319" r:id="rId16"/>
    <p:sldId id="320" r:id="rId17"/>
    <p:sldId id="386" r:id="rId18"/>
    <p:sldId id="426" r:id="rId19"/>
    <p:sldId id="433" r:id="rId20"/>
    <p:sldId id="434" r:id="rId21"/>
    <p:sldId id="405" r:id="rId22"/>
    <p:sldId id="406" r:id="rId23"/>
    <p:sldId id="407" r:id="rId24"/>
    <p:sldId id="408" r:id="rId25"/>
    <p:sldId id="409" r:id="rId26"/>
    <p:sldId id="410" r:id="rId27"/>
    <p:sldId id="411" r:id="rId28"/>
    <p:sldId id="412" r:id="rId29"/>
    <p:sldId id="427" r:id="rId30"/>
    <p:sldId id="428" r:id="rId31"/>
    <p:sldId id="429" r:id="rId32"/>
    <p:sldId id="430" r:id="rId33"/>
    <p:sldId id="431" r:id="rId34"/>
    <p:sldId id="413" r:id="rId35"/>
    <p:sldId id="414" r:id="rId36"/>
    <p:sldId id="415" r:id="rId37"/>
    <p:sldId id="416" r:id="rId38"/>
    <p:sldId id="417" r:id="rId39"/>
    <p:sldId id="418" r:id="rId40"/>
    <p:sldId id="419" r:id="rId41"/>
    <p:sldId id="420" r:id="rId42"/>
    <p:sldId id="330" r:id="rId43"/>
    <p:sldId id="396" r:id="rId44"/>
    <p:sldId id="397" r:id="rId45"/>
    <p:sldId id="332" r:id="rId46"/>
    <p:sldId id="333" r:id="rId47"/>
    <p:sldId id="334" r:id="rId48"/>
    <p:sldId id="342" r:id="rId49"/>
    <p:sldId id="354" r:id="rId50"/>
    <p:sldId id="355" r:id="rId51"/>
    <p:sldId id="383" r:id="rId52"/>
    <p:sldId id="356" r:id="rId53"/>
    <p:sldId id="378" r:id="rId54"/>
    <p:sldId id="421" r:id="rId55"/>
    <p:sldId id="422" r:id="rId56"/>
    <p:sldId id="423" r:id="rId57"/>
    <p:sldId id="424" r:id="rId58"/>
    <p:sldId id="344" r:id="rId59"/>
    <p:sldId id="297" r:id="rId60"/>
    <p:sldId id="345" r:id="rId61"/>
    <p:sldId id="346" r:id="rId62"/>
    <p:sldId id="393" r:id="rId63"/>
    <p:sldId id="369" r:id="rId64"/>
    <p:sldId id="370" r:id="rId65"/>
    <p:sldId id="371" r:id="rId66"/>
    <p:sldId id="372" r:id="rId67"/>
    <p:sldId id="373" r:id="rId68"/>
    <p:sldId id="374" r:id="rId69"/>
    <p:sldId id="353" r:id="rId70"/>
    <p:sldId id="389" r:id="rId71"/>
    <p:sldId id="298" r:id="rId72"/>
    <p:sldId id="402" r:id="rId73"/>
    <p:sldId id="403" r:id="rId74"/>
    <p:sldId id="404" r:id="rId75"/>
    <p:sldId id="425" r:id="rId76"/>
    <p:sldId id="390" r:id="rId77"/>
    <p:sldId id="398" r:id="rId78"/>
    <p:sldId id="347" r:id="rId79"/>
    <p:sldId id="289" r:id="rId80"/>
    <p:sldId id="400" r:id="rId8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000"/>
    <a:srgbClr val="00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2003" autoAdjust="0"/>
  </p:normalViewPr>
  <p:slideViewPr>
    <p:cSldViewPr>
      <p:cViewPr varScale="1">
        <p:scale>
          <a:sx n="75" d="100"/>
          <a:sy n="75" d="100"/>
        </p:scale>
        <p:origin x="1422" y="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70" d="100"/>
          <a:sy n="70" d="100"/>
        </p:scale>
        <p:origin x="2760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.wmf"/><Relationship Id="rId2" Type="http://schemas.openxmlformats.org/officeDocument/2006/relationships/image" Target="../media/image9.wmf"/><Relationship Id="rId1" Type="http://schemas.openxmlformats.org/officeDocument/2006/relationships/image" Target="../media/image8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54.wmf"/><Relationship Id="rId2" Type="http://schemas.openxmlformats.org/officeDocument/2006/relationships/image" Target="../media/image53.wmf"/><Relationship Id="rId1" Type="http://schemas.openxmlformats.org/officeDocument/2006/relationships/image" Target="../media/image52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5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7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58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59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E5DAD7-128B-4332-945B-1049A1B0F574}" type="datetimeFigureOut">
              <a:rPr lang="en-US" smtClean="0"/>
              <a:t>27/10/2014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9E22E6-84BE-47C9-A40C-5BEF447F0D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9614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Version:</a:t>
            </a:r>
            <a:r>
              <a:rPr lang="en-US" baseline="0" smtClean="0"/>
              <a:t> 1.5</a:t>
            </a:r>
          </a:p>
          <a:p>
            <a:r>
              <a:rPr lang="en-US" baseline="0" smtClean="0"/>
              <a:t>Last update: Ocotober 27, 2014</a:t>
            </a:r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E22E6-84BE-47C9-A40C-5BEF447F0D6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663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Fourier series: harmonic sinusoids; single integer index</a:t>
            </a:r>
          </a:p>
          <a:p>
            <a:r>
              <a:rPr lang="en-US" smtClean="0"/>
              <a:t>Fourier transform (FT): nonharmonic sinusoids; single real index</a:t>
            </a:r>
          </a:p>
          <a:p>
            <a:r>
              <a:rPr lang="en-US" smtClean="0"/>
              <a:t>Walsh decomposition: “harmonic” square waves; single integer index</a:t>
            </a:r>
          </a:p>
          <a:p>
            <a:r>
              <a:rPr lang="en-US" smtClean="0"/>
              <a:t>Karhunen-Loeve decomp: eigenfunctions of covariance; single real index</a:t>
            </a:r>
          </a:p>
          <a:p>
            <a:r>
              <a:rPr lang="en-US" smtClean="0"/>
              <a:t>Short-Time FT (STFT): windowed, nonharmonic sinusoids; double index </a:t>
            </a:r>
          </a:p>
          <a:p>
            <a:r>
              <a:rPr lang="en-US" smtClean="0"/>
              <a:t>Wavelet Transform: time-compacted waves; double index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E22E6-84BE-47C9-A40C-5BEF447F0D6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143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E22E6-84BE-47C9-A40C-5BEF447F0D6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9427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E22E6-84BE-47C9-A40C-5BEF447F0D6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3117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E22E6-84BE-47C9-A40C-5BEF447F0D6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15431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1" smtClean="0">
                <a:solidFill>
                  <a:schemeClr val="hlink"/>
                </a:solidFill>
              </a:rPr>
              <a:t>Orthogonality</a:t>
            </a:r>
            <a:r>
              <a:rPr lang="en-GB" sz="1200" smtClean="0">
                <a:solidFill>
                  <a:schemeClr val="tx2"/>
                </a:solidFill>
              </a:rPr>
              <a:t> means that a representation of a signal in terms of sinusoidal waveforms leads to a “least squares” problem, i.e. with a finite number of terms we have the best approximation of a given signal in </a:t>
            </a:r>
            <a:r>
              <a:rPr lang="en-GB" sz="1200" smtClean="0">
                <a:solidFill>
                  <a:srgbClr val="008000"/>
                </a:solidFill>
              </a:rPr>
              <a:t>the least square sense</a:t>
            </a:r>
            <a:r>
              <a:rPr lang="en-GB" sz="1200" smtClean="0">
                <a:solidFill>
                  <a:schemeClr val="tx2"/>
                </a:solidFill>
              </a:rPr>
              <a:t>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1" smtClean="0">
                <a:solidFill>
                  <a:srgbClr val="FF0000"/>
                </a:solidFill>
              </a:rPr>
              <a:t>Orthogonality</a:t>
            </a:r>
            <a:r>
              <a:rPr lang="en-GB" sz="1200" smtClean="0">
                <a:solidFill>
                  <a:schemeClr val="tx2"/>
                </a:solidFill>
              </a:rPr>
              <a:t> also means that if we take a finite number of terms in an approximate representation, and </a:t>
            </a:r>
            <a:r>
              <a:rPr lang="en-GB" sz="1200" smtClean="0">
                <a:solidFill>
                  <a:srgbClr val="008000"/>
                </a:solidFill>
              </a:rPr>
              <a:t>we wish to take one more</a:t>
            </a:r>
            <a:r>
              <a:rPr lang="en-GB" sz="1200" smtClean="0">
                <a:solidFill>
                  <a:schemeClr val="tx2"/>
                </a:solidFill>
              </a:rPr>
              <a:t> term then the previously calculated weighting coefficients remain unaffected.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E22E6-84BE-47C9-A40C-5BEF447F0D6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406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Upsampling (or interpolation) is done by zero inserting between every two coefficients.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E22E6-84BE-47C9-A40C-5BEF447F0D6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5099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E22E6-84BE-47C9-A40C-5BEF447F0D6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1766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Upsampling (or interpolation) is done by zero inserting between every two coefficients.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E22E6-84BE-47C9-A40C-5BEF447F0D6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2935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E22E6-84BE-47C9-A40C-5BEF447F0D6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61390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E22E6-84BE-47C9-A40C-5BEF447F0D6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1889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E22E6-84BE-47C9-A40C-5BEF447F0D6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51816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E22E6-84BE-47C9-A40C-5BEF447F0D6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89288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E22E6-84BE-47C9-A40C-5BEF447F0D6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49394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E22E6-84BE-47C9-A40C-5BEF447F0D6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75332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E22E6-84BE-47C9-A40C-5BEF447F0D6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58029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E22E6-84BE-47C9-A40C-5BEF447F0D6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28715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E22E6-84BE-47C9-A40C-5BEF447F0D6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09643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-182880" eaLnBrk="1" hangingPunct="1">
              <a:lnSpc>
                <a:spcPct val="90000"/>
              </a:lnSpc>
              <a:buFont typeface="Wingdings" panose="05000000000000000000" pitchFamily="2" charset="2"/>
              <a:buChar char="q"/>
            </a:pPr>
            <a:r>
              <a:rPr lang="en-US" sz="2400" smtClean="0"/>
              <a:t>FFT, basis functions: sinusoids</a:t>
            </a:r>
          </a:p>
          <a:p>
            <a:pPr marL="0" indent="-182880" eaLnBrk="1" hangingPunct="1">
              <a:lnSpc>
                <a:spcPct val="90000"/>
              </a:lnSpc>
              <a:buFont typeface="Wingdings" panose="05000000000000000000" pitchFamily="2" charset="2"/>
              <a:buChar char="q"/>
            </a:pPr>
            <a:r>
              <a:rPr lang="en-US" sz="2400" smtClean="0"/>
              <a:t>Wavelet transforms: small waves, called wavelet</a:t>
            </a:r>
          </a:p>
          <a:p>
            <a:pPr marL="0" indent="-182880" eaLnBrk="1" hangingPunct="1">
              <a:lnSpc>
                <a:spcPct val="90000"/>
              </a:lnSpc>
              <a:buFont typeface="Wingdings" panose="05000000000000000000" pitchFamily="2" charset="2"/>
              <a:buChar char="q"/>
            </a:pPr>
            <a:r>
              <a:rPr lang="en-US" sz="2400" smtClean="0"/>
              <a:t>FFT can only offer frequency information</a:t>
            </a:r>
          </a:p>
          <a:p>
            <a:pPr marL="0" indent="-182880" eaLnBrk="1" hangingPunct="1">
              <a:lnSpc>
                <a:spcPct val="90000"/>
              </a:lnSpc>
              <a:buFont typeface="Wingdings" panose="05000000000000000000" pitchFamily="2" charset="2"/>
              <a:buChar char="q"/>
            </a:pPr>
            <a:r>
              <a:rPr lang="en-US" sz="2400" smtClean="0"/>
              <a:t>Wavelet: frequency + temporal information</a:t>
            </a:r>
          </a:p>
          <a:p>
            <a:pPr marL="0" indent="-182880" eaLnBrk="1" hangingPunct="1">
              <a:lnSpc>
                <a:spcPct val="90000"/>
              </a:lnSpc>
              <a:buFont typeface="Wingdings" panose="05000000000000000000" pitchFamily="2" charset="2"/>
              <a:buChar char="q"/>
            </a:pPr>
            <a:r>
              <a:rPr lang="en-US" sz="2400" smtClean="0"/>
              <a:t>Fourier analysis doesn’t work well on discontinuous, “bursty” data: </a:t>
            </a:r>
            <a:r>
              <a:rPr lang="en-US" smtClean="0"/>
              <a:t>music, video, power, earthquakes,…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E22E6-84BE-47C9-A40C-5BEF447F0D6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46697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E22E6-84BE-47C9-A40C-5BEF447F0D6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3533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E22E6-84BE-47C9-A40C-5BEF447F0D6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64777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E22E6-84BE-47C9-A40C-5BEF447F0D6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7397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ar-SA" sz="1200" b="1" smtClean="0">
                <a:solidFill>
                  <a:srgbClr val="0000FF"/>
                </a:solidFill>
              </a:rPr>
              <a:t>Transform:</a:t>
            </a:r>
            <a:r>
              <a:rPr lang="en-US" altLang="ar-SA" sz="1200" smtClean="0"/>
              <a:t> A mathematical operation that takes a function or sequence and maps it into another one.</a:t>
            </a:r>
          </a:p>
          <a:p>
            <a:r>
              <a:rPr lang="en-US" smtClean="0"/>
              <a:t>The transform of a function may give additional/hidden information about the original function, which may not be available/obvious otherwise.</a:t>
            </a:r>
          </a:p>
          <a:p>
            <a:r>
              <a:rPr lang="en-US" smtClean="0"/>
              <a:t>The transform of an equation may be easier to solve than the original equation.</a:t>
            </a:r>
          </a:p>
          <a:p>
            <a:r>
              <a:rPr lang="en-US" smtClean="0"/>
              <a:t>The transform of a function/sequence may require less storage, hence provide data compression/reduction.</a:t>
            </a:r>
          </a:p>
          <a:p>
            <a:r>
              <a:rPr lang="en-US" smtClean="0"/>
              <a:t>An operation may be easier to apply on the transformed function, rather than the original function (recall convolution).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E22E6-84BE-47C9-A40C-5BEF447F0D6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77979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E22E6-84BE-47C9-A40C-5BEF447F0D6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8772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E22E6-84BE-47C9-A40C-5BEF447F0D6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51987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E22E6-84BE-47C9-A40C-5BEF447F0D6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51307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E22E6-84BE-47C9-A40C-5BEF447F0D67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77322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E22E6-84BE-47C9-A40C-5BEF447F0D67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07813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Since each filter output has smaller bandwidth, we can discard some samples without losing information; this is called down-sampling or decimation.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E22E6-84BE-47C9-A40C-5BEF447F0D67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1385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E22E6-84BE-47C9-A40C-5BEF447F0D67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3912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E22E6-84BE-47C9-A40C-5BEF447F0D67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96281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E22E6-84BE-47C9-A40C-5BEF447F0D67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30515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E22E6-84BE-47C9-A40C-5BEF447F0D67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1077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ar-SA" sz="2200" smtClean="0">
                <a:sym typeface="Wingdings" panose="05000000000000000000" pitchFamily="2" charset="2"/>
              </a:rPr>
              <a:t>Stationary signal:</a:t>
            </a:r>
            <a:r>
              <a:rPr lang="en-US" altLang="ar-SA" sz="2200" baseline="0" smtClean="0">
                <a:sym typeface="Wingdings" panose="05000000000000000000" pitchFamily="2" charset="2"/>
              </a:rPr>
              <a:t> tín hiệu dừng</a:t>
            </a:r>
            <a:endParaRPr lang="en-US" altLang="ar-SA" sz="2200" smtClean="0">
              <a:sym typeface="Wingdings" panose="05000000000000000000" pitchFamily="2" charset="2"/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E22E6-84BE-47C9-A40C-5BEF447F0D6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42327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E22E6-84BE-47C9-A40C-5BEF447F0D67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07647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E22E6-84BE-47C9-A40C-5BEF447F0D67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11322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E22E6-84BE-47C9-A40C-5BEF447F0D67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4972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E22E6-84BE-47C9-A40C-5BEF447F0D67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4444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E22E6-84BE-47C9-A40C-5BEF447F0D67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19759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E22E6-84BE-47C9-A40C-5BEF447F0D67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35863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E22E6-84BE-47C9-A40C-5BEF447F0D6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25574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E22E6-84BE-47C9-A40C-5BEF447F0D67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88235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E22E6-84BE-47C9-A40C-5BEF447F0D67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36288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E22E6-84BE-47C9-A40C-5BEF447F0D67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2622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E22E6-84BE-47C9-A40C-5BEF447F0D6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84870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E22E6-84BE-47C9-A40C-5BEF447F0D67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08741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E22E6-84BE-47C9-A40C-5BEF447F0D67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65144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E22E6-84BE-47C9-A40C-5BEF447F0D67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00836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E22E6-84BE-47C9-A40C-5BEF447F0D67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09595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E22E6-84BE-47C9-A40C-5BEF447F0D67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90025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E22E6-84BE-47C9-A40C-5BEF447F0D67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32519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E22E6-84BE-47C9-A40C-5BEF447F0D67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94713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E22E6-84BE-47C9-A40C-5BEF447F0D67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68729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E22E6-84BE-47C9-A40C-5BEF447F0D67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33202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E22E6-84BE-47C9-A40C-5BEF447F0D67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7307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Wingdings" panose="05000000000000000000" pitchFamily="2" charset="2"/>
              <a:buNone/>
            </a:pPr>
            <a:endParaRPr lang="en-US" altLang="ar-SA" sz="2000" smtClean="0">
              <a:solidFill>
                <a:srgbClr val="0000FF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E22E6-84BE-47C9-A40C-5BEF447F0D6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72130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E22E6-84BE-47C9-A40C-5BEF447F0D67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30769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E22E6-84BE-47C9-A40C-5BEF447F0D67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50572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80000"/>
              </a:lnSpc>
              <a:buFont typeface="Wingdings" panose="05000000000000000000" pitchFamily="2" charset="2"/>
              <a:buNone/>
            </a:pPr>
            <a:endParaRPr lang="en-US" sz="120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E22E6-84BE-47C9-A40C-5BEF447F0D67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089950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E22E6-84BE-47C9-A40C-5BEF447F0D67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99492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E22E6-84BE-47C9-A40C-5BEF447F0D67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7894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E22E6-84BE-47C9-A40C-5BEF447F0D67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069417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E22E6-84BE-47C9-A40C-5BEF447F0D67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64908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E22E6-84BE-47C9-A40C-5BEF447F0D67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846288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E22E6-84BE-47C9-A40C-5BEF447F0D67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452413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E22E6-84BE-47C9-A40C-5BEF447F0D67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1498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-182880">
              <a:buFont typeface="Wingdings" panose="05000000000000000000" pitchFamily="2" charset="2"/>
              <a:buAutoNum type="arabicPeriod"/>
            </a:pPr>
            <a:r>
              <a:rPr lang="en-US" altLang="ar-SA" sz="2400" smtClean="0"/>
              <a:t>Choose a window function of finite length</a:t>
            </a:r>
          </a:p>
          <a:p>
            <a:pPr marL="0" indent="-182880">
              <a:buFont typeface="Wingdings" panose="05000000000000000000" pitchFamily="2" charset="2"/>
              <a:buAutoNum type="arabicPeriod"/>
            </a:pPr>
            <a:r>
              <a:rPr lang="en-US" altLang="ar-SA" sz="2400" smtClean="0"/>
              <a:t>Put the window on top of the signal at t=0</a:t>
            </a:r>
          </a:p>
          <a:p>
            <a:pPr marL="0" indent="-182880">
              <a:buFont typeface="Wingdings" panose="05000000000000000000" pitchFamily="2" charset="2"/>
              <a:buAutoNum type="arabicPeriod"/>
            </a:pPr>
            <a:r>
              <a:rPr lang="en-US" altLang="ar-SA" sz="2400" smtClean="0"/>
              <a:t>Truncate the signal using this window</a:t>
            </a:r>
          </a:p>
          <a:p>
            <a:pPr marL="0" indent="-182880">
              <a:buFont typeface="Wingdings" panose="05000000000000000000" pitchFamily="2" charset="2"/>
              <a:buAutoNum type="arabicPeriod"/>
            </a:pPr>
            <a:r>
              <a:rPr lang="en-US" altLang="ar-SA" sz="2400" smtClean="0"/>
              <a:t>Compute the FT of the truncated signal, save.</a:t>
            </a:r>
          </a:p>
          <a:p>
            <a:pPr marL="0" indent="-182880">
              <a:buFont typeface="Wingdings" panose="05000000000000000000" pitchFamily="2" charset="2"/>
              <a:buAutoNum type="arabicPeriod"/>
            </a:pPr>
            <a:r>
              <a:rPr lang="en-US" altLang="ar-SA" sz="2400" smtClean="0"/>
              <a:t>Slide the window to the right by a small amount</a:t>
            </a:r>
          </a:p>
          <a:p>
            <a:pPr marL="0" indent="-182880">
              <a:buFont typeface="Wingdings" panose="05000000000000000000" pitchFamily="2" charset="2"/>
              <a:buAutoNum type="arabicPeriod"/>
            </a:pPr>
            <a:r>
              <a:rPr lang="en-US" altLang="ar-SA" sz="2400" smtClean="0"/>
              <a:t>Go to step 3, until window reaches the end of the signal</a:t>
            </a:r>
          </a:p>
          <a:p>
            <a:pPr marL="0" indent="-182880">
              <a:buFont typeface="Wingdings" panose="05000000000000000000" pitchFamily="2" charset="2"/>
              <a:buChar char="§"/>
            </a:pPr>
            <a:r>
              <a:rPr lang="en-US" altLang="ar-SA" sz="2400" smtClean="0">
                <a:solidFill>
                  <a:srgbClr val="0000FF"/>
                </a:solidFill>
              </a:rPr>
              <a:t>For each time location where the window is centered, we obtain a different FT</a:t>
            </a:r>
          </a:p>
          <a:p>
            <a:pPr marL="0" lvl="1" indent="-182880"/>
            <a:r>
              <a:rPr lang="en-US" altLang="ar-SA" sz="2000" smtClean="0">
                <a:solidFill>
                  <a:srgbClr val="0000FF"/>
                </a:solidFill>
              </a:rPr>
              <a:t>Hence, each FT provides the spectral information of a separate time-slice of the signal, providing simultaneous time and frequency information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E22E6-84BE-47C9-A40C-5BEF447F0D6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550398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E22E6-84BE-47C9-A40C-5BEF447F0D67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442845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"Standard" test images (a set of images found frequently in the literature: Lena, peppers, cameraman, lake, etc., all in uncompressed tif format and of the same 512 x 512 size).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E22E6-84BE-47C9-A40C-5BEF447F0D67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701434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"Standard" test images (a set of images found frequently in the literature: Lena, peppers, cameraman, lake, etc., all in uncompressed tif format and of the same 512 x 512 size).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E22E6-84BE-47C9-A40C-5BEF447F0D67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11805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"Standard" test images (a set of images found frequently in the literature: Lena, peppers, cameraman, lake, etc., all in uncompressed tif format and of the same 512 x 512 size).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E22E6-84BE-47C9-A40C-5BEF447F0D67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15242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"Standard" test images (a set of images found frequently in the literature: Lena, peppers, cameraman, lake, etc., all in uncompressed tif format and of the same 512 x 512 size).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E22E6-84BE-47C9-A40C-5BEF447F0D67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106610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"Standard" test images (a set of images found frequently in the literature: Lena, peppers, cameraman, lake, etc., all in uncompressed tif format and of the same 512 x 512 size).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E22E6-84BE-47C9-A40C-5BEF447F0D67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935519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Hyperspectral Imagery Compression Using Three Dimensional Discrete Transforms (</a:t>
            </a:r>
            <a:r>
              <a:rPr lang="en-GB" sz="1200" smtClean="0">
                <a:solidFill>
                  <a:schemeClr val="accent1">
                    <a:lumMod val="75000"/>
                  </a:schemeClr>
                </a:solidFill>
              </a:rPr>
              <a:t>Tong Qiao)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E22E6-84BE-47C9-A40C-5BEF447F0D67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081194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smtClean="0"/>
              <a:t>3D DCT vs 3D DWT: </a:t>
            </a:r>
            <a:r>
              <a:rPr lang="en-US" smtClean="0"/>
              <a:t>Hyperspectral Imagery Compression Using Three Dimensional Discrete Transforms (</a:t>
            </a:r>
            <a:r>
              <a:rPr lang="en-GB" sz="1200" smtClean="0">
                <a:solidFill>
                  <a:schemeClr val="accent1">
                    <a:lumMod val="75000"/>
                  </a:schemeClr>
                </a:solidFill>
              </a:rPr>
              <a:t>Tong Qiao)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E22E6-84BE-47C9-A40C-5BEF447F0D67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46349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E22E6-84BE-47C9-A40C-5BEF447F0D67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9782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-182880">
              <a:buFont typeface="Wingdings" panose="05000000000000000000" pitchFamily="2" charset="2"/>
              <a:buAutoNum type="arabicPeriod"/>
            </a:pPr>
            <a:endParaRPr lang="en-US" altLang="ar-SA" sz="2000" smtClean="0">
              <a:solidFill>
                <a:srgbClr val="0000FF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E22E6-84BE-47C9-A40C-5BEF447F0D6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4143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Wingdings" panose="05000000000000000000" pitchFamily="2" charset="2"/>
              <a:buNone/>
            </a:pPr>
            <a:endParaRPr lang="en-US" altLang="ar-SA" sz="2000" smtClean="0">
              <a:solidFill>
                <a:srgbClr val="0000FF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E22E6-84BE-47C9-A40C-5BEF447F0D6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8704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286000" y="3124200"/>
            <a:ext cx="6172200" cy="1894362"/>
          </a:xfrm>
        </p:spPr>
        <p:txBody>
          <a:bodyPr/>
          <a:lstStyle>
            <a:lvl1pPr>
              <a:defRPr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286000" y="5003322"/>
            <a:ext cx="6172200" cy="1371600"/>
          </a:xfrm>
        </p:spPr>
        <p:txBody>
          <a:bodyPr/>
          <a:lstStyle>
            <a:lvl1pPr marL="0" indent="0" algn="l">
              <a:buNone/>
              <a:defRPr sz="1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4621" y="1174097"/>
            <a:ext cx="2286000" cy="38100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smtClean="0"/>
              <a:t>Digital Image Processing &amp; Computer Vision Wavelet Transform Group 9: QMinh – ĐMinh – Toàn – Long – Tấn</a:t>
            </a:r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269" y="4181669"/>
            <a:ext cx="3657600" cy="384048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Straight Connector 17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Straight Connector 19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Straight Connector 21"/>
          <p:cNvSpPr>
            <a:spLocks noChangeShapeType="1"/>
          </p:cNvSpPr>
          <p:nvPr/>
        </p:nvSpPr>
        <p:spPr bwMode="auto">
          <a:xfrm>
            <a:off x="9113856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Rectangle 26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Oval 20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Oval 22"/>
          <p:cNvSpPr/>
          <p:nvPr/>
        </p:nvSpPr>
        <p:spPr bwMode="auto">
          <a:xfrm>
            <a:off x="1309632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Oval 23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Oval 25"/>
          <p:cNvSpPr/>
          <p:nvPr/>
        </p:nvSpPr>
        <p:spPr bwMode="auto">
          <a:xfrm>
            <a:off x="1664208" y="5788152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Oval 24"/>
          <p:cNvSpPr/>
          <p:nvPr/>
        </p:nvSpPr>
        <p:spPr>
          <a:xfrm>
            <a:off x="1905000" y="4495800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 bwMode="auto">
          <a:xfrm>
            <a:off x="1325544" y="4928702"/>
            <a:ext cx="609600" cy="517524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3B8E435-5DF5-44DE-83D2-9F90DF09A99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7589520" y="1081851"/>
            <a:ext cx="2011680" cy="384048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Digital Image Processing &amp; Computer Vision Wavelet Transform Group 9: QMinh – ĐMinh – Toàn – Long – Tấn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6990186" y="3737240"/>
            <a:ext cx="3200400" cy="36576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8E435-5DF5-44DE-83D2-9F90DF09A99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167640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7589520" y="1081851"/>
            <a:ext cx="2011680" cy="384048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Digital Image Processing &amp; Computer Vision Wavelet Transform Group 9: QMinh – ĐMinh – Toàn – Long – Tấn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6990186" y="3737240"/>
            <a:ext cx="3200400" cy="36576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8E435-5DF5-44DE-83D2-9F90DF09A99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/>
          <p:cNvSpPr/>
          <p:nvPr userDrawn="1"/>
        </p:nvSpPr>
        <p:spPr>
          <a:xfrm>
            <a:off x="8610600" y="6553200"/>
            <a:ext cx="533400" cy="300116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10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76200"/>
            <a:ext cx="8458200" cy="487362"/>
          </a:xfrm>
        </p:spPr>
        <p:txBody>
          <a:bodyPr>
            <a:noAutofit/>
          </a:bodyPr>
          <a:lstStyle>
            <a:lvl1pPr>
              <a:defRPr sz="3000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228600" y="719028"/>
            <a:ext cx="8458200" cy="5559552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5"/>
          </p:nvPr>
        </p:nvSpPr>
        <p:spPr>
          <a:xfrm>
            <a:off x="8610600" y="6553200"/>
            <a:ext cx="533400" cy="288318"/>
          </a:xfrm>
        </p:spPr>
        <p:txBody>
          <a:bodyPr rtlCol="0"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3B8E435-5DF5-44DE-83D2-9F90DF09A99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Rounded Rectangle 3"/>
          <p:cNvSpPr/>
          <p:nvPr userDrawn="1"/>
        </p:nvSpPr>
        <p:spPr>
          <a:xfrm>
            <a:off x="0" y="6553200"/>
            <a:ext cx="8534400" cy="304800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100" smtClean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0" y="6553200"/>
            <a:ext cx="8610600" cy="2846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5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Digital Image Processing &amp; Computer Vision Wavelet Transform Group 9: QMinh – ĐMinh – Toàn – Long – Tấn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0" y="2895600"/>
            <a:ext cx="6172200" cy="2053590"/>
          </a:xfrm>
        </p:spPr>
        <p:txBody>
          <a:bodyPr/>
          <a:lstStyle>
            <a:lvl1pPr algn="l">
              <a:buNone/>
              <a:defRPr sz="3000" b="1" cap="small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0" y="5010150"/>
            <a:ext cx="6172200" cy="1371600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3256" y="1170432"/>
            <a:ext cx="2286000" cy="38100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smtClean="0"/>
              <a:t>Digital Image Processing &amp; Computer Vision Wavelet Transform Group 9: QMinh – ĐMinh – Toàn – Long – Tấn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456" y="4178808"/>
            <a:ext cx="3657600" cy="384048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Rectangle 8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Straight Connector 13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Straight Connector 16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Oval 18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Oval 19"/>
          <p:cNvSpPr/>
          <p:nvPr/>
        </p:nvSpPr>
        <p:spPr bwMode="auto">
          <a:xfrm>
            <a:off x="1324704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Oval 20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Oval 21"/>
          <p:cNvSpPr/>
          <p:nvPr/>
        </p:nvSpPr>
        <p:spPr bwMode="auto">
          <a:xfrm>
            <a:off x="1664208" y="5791200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Oval 22"/>
          <p:cNvSpPr/>
          <p:nvPr/>
        </p:nvSpPr>
        <p:spPr bwMode="auto">
          <a:xfrm>
            <a:off x="1879040" y="4479888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Straight Connector 25"/>
          <p:cNvSpPr>
            <a:spLocks noChangeShapeType="1"/>
          </p:cNvSpPr>
          <p:nvPr/>
        </p:nvSpPr>
        <p:spPr bwMode="auto">
          <a:xfrm>
            <a:off x="9097944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>
          <a:xfrm>
            <a:off x="1340616" y="4928702"/>
            <a:ext cx="609600" cy="517524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3B8E435-5DF5-44DE-83D2-9F90DF09A99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 rot="5400000">
            <a:off x="7589520" y="1081851"/>
            <a:ext cx="2011680" cy="384048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Digital Image Processing &amp; Computer Vision Wavelet Transform Group 9: QMinh – ĐMinh – Toàn – Long – Tấn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 rot="5400000">
            <a:off x="6990186" y="3737240"/>
            <a:ext cx="3200400" cy="36576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8E435-5DF5-44DE-83D2-9F90DF09A99B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270248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7543800" cy="1143000"/>
          </a:xfrm>
        </p:spPr>
        <p:txBody>
          <a:bodyPr anchor="b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 rot="5400000">
            <a:off x="7589520" y="1081851"/>
            <a:ext cx="2011680" cy="384048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Digital Image Processing &amp; Computer Vision Wavelet Transform Group 9: QMinh – ĐMinh – Toàn – Long – Tấn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 rot="5400000">
            <a:off x="6990186" y="3737240"/>
            <a:ext cx="3200400" cy="36576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8E435-5DF5-44DE-83D2-9F90DF09A99B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57200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371975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"/>
          </p:nvPr>
        </p:nvSpPr>
        <p:spPr>
          <a:xfrm>
            <a:off x="4572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3"/>
          </p:nvPr>
        </p:nvSpPr>
        <p:spPr>
          <a:xfrm>
            <a:off x="43434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563562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 rot="5400000">
            <a:off x="7589520" y="1081851"/>
            <a:ext cx="2011680" cy="384048"/>
          </a:xfrm>
          <a:prstGeom prst="rect">
            <a:avLst/>
          </a:prstGeom>
        </p:spPr>
        <p:txBody>
          <a:bodyPr rtlCol="0"/>
          <a:lstStyle/>
          <a:p>
            <a:r>
              <a:rPr lang="en-US" smtClean="0"/>
              <a:t>Digital Image Processing &amp; Computer Vision Wavelet Transform Group 9: QMinh – ĐMinh – Toàn – Long – Tấn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23B8E435-5DF5-44DE-83D2-9F90DF09A99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2"/>
          </p:nvPr>
        </p:nvSpPr>
        <p:spPr>
          <a:xfrm rot="5400000">
            <a:off x="6990186" y="3737240"/>
            <a:ext cx="3200400" cy="365760"/>
          </a:xfrm>
          <a:prstGeom prst="rect">
            <a:avLst/>
          </a:prstGeom>
        </p:spPr>
        <p:txBody>
          <a:bodyPr rtlCol="0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 rot="5400000">
            <a:off x="7589520" y="1081851"/>
            <a:ext cx="2011680" cy="384048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Digital Image Processing &amp; Computer Vision Wavelet Transform Group 9: QMinh – ĐMinh – Toàn – Long – Tấn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 rot="5400000">
            <a:off x="6990186" y="3737240"/>
            <a:ext cx="3200400" cy="36576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8E435-5DF5-44DE-83D2-9F90DF09A99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5400000">
            <a:off x="3371850" y="3200400"/>
            <a:ext cx="6309360" cy="457200"/>
          </a:xfrm>
        </p:spPr>
        <p:txBody>
          <a:bodyPr anchor="b"/>
          <a:lstStyle>
            <a:lvl1pPr algn="l">
              <a:buNone/>
              <a:defRPr sz="2000" b="1" cap="small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12280" y="274320"/>
            <a:ext cx="1527048" cy="4983480"/>
          </a:xfrm>
        </p:spPr>
        <p:txBody>
          <a:bodyPr/>
          <a:lstStyle>
            <a:lvl1pPr marL="0" indent="0">
              <a:spcBef>
                <a:spcPts val="400"/>
              </a:spcBef>
              <a:spcAft>
                <a:spcPts val="1000"/>
              </a:spcAft>
              <a:buNone/>
              <a:defRPr sz="12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Oval 13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"/>
          </p:nvPr>
        </p:nvSpPr>
        <p:spPr>
          <a:xfrm>
            <a:off x="304800" y="274320"/>
            <a:ext cx="5638800" cy="6327648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1" name="Date Placeholder 20"/>
          <p:cNvSpPr>
            <a:spLocks noGrp="1"/>
          </p:cNvSpPr>
          <p:nvPr>
            <p:ph type="dt" sz="half" idx="14"/>
          </p:nvPr>
        </p:nvSpPr>
        <p:spPr>
          <a:xfrm rot="5400000">
            <a:off x="7589520" y="1081851"/>
            <a:ext cx="2011680" cy="384048"/>
          </a:xfrm>
          <a:prstGeom prst="rect">
            <a:avLst/>
          </a:prstGeom>
        </p:spPr>
        <p:txBody>
          <a:bodyPr rtlCol="0"/>
          <a:lstStyle/>
          <a:p>
            <a:r>
              <a:rPr lang="en-US" smtClean="0"/>
              <a:t>Digital Image Processing &amp; Computer Vision Wavelet Transform Group 9: QMinh – ĐMinh – Toàn – Long – Tấn</a:t>
            </a:r>
            <a:endParaRPr 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23B8E435-5DF5-44DE-83D2-9F90DF09A99B}" type="slidenum">
              <a:rPr lang="en-US" smtClean="0"/>
              <a:t>‹#›</a:t>
            </a:fld>
            <a:endParaRPr lang="en-US"/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16"/>
          </p:nvPr>
        </p:nvSpPr>
        <p:spPr>
          <a:xfrm rot="5400000">
            <a:off x="6990186" y="3737240"/>
            <a:ext cx="3200400" cy="365760"/>
          </a:xfrm>
          <a:prstGeom prst="rect">
            <a:avLst/>
          </a:prstGeom>
        </p:spPr>
        <p:txBody>
          <a:bodyPr rtlCol="0"/>
          <a:lstStyle/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3" name="Oval 12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5400000">
            <a:off x="3350133" y="3200400"/>
            <a:ext cx="6309360" cy="457200"/>
          </a:xfrm>
        </p:spPr>
        <p:txBody>
          <a:bodyPr anchor="b"/>
          <a:lstStyle>
            <a:lvl1pPr algn="l">
              <a:buNone/>
              <a:defRPr sz="20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6172200" cy="6858000"/>
          </a:xfrm>
          <a:solidFill>
            <a:schemeClr val="bg2"/>
          </a:solidFill>
          <a:ln w="1270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buNone/>
              <a:defRPr sz="3200"/>
            </a:lvl1pPr>
          </a:lstStyle>
          <a:p>
            <a:pPr algn="ctr" eaLnBrk="1" latinLnBrk="0" hangingPunct="1">
              <a:buFontTx/>
              <a:buNone/>
            </a:pPr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5798" y="264795"/>
            <a:ext cx="1524000" cy="4956048"/>
          </a:xfrm>
        </p:spPr>
        <p:txBody>
          <a:bodyPr rot="0" spcFirstLastPara="0" vertOverflow="overflow" horzOverflow="overflow" vert="horz" wrap="square" lIns="91440" tIns="45720" rIns="91440" bIns="45720" numCol="1" spcCol="274320" rtlCol="0" fromWordArt="0" anchor="t" anchorCtr="0" forceAA="0" compatLnSpc="1">
            <a:normAutofit/>
          </a:bodyPr>
          <a:lstStyle>
            <a:lvl1pPr marL="0" indent="0">
              <a:spcBef>
                <a:spcPts val="100"/>
              </a:spcBef>
              <a:spcAft>
                <a:spcPts val="400"/>
              </a:spcAft>
              <a:buFontTx/>
              <a:buNone/>
              <a:defRPr sz="12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1" name="Rectangle 10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Straight Connector 11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9" name="Straight Connector 18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0" name="Straight Connector 19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7" name="Date Placeholder 16"/>
          <p:cNvSpPr>
            <a:spLocks noGrp="1"/>
          </p:cNvSpPr>
          <p:nvPr>
            <p:ph type="dt" sz="half" idx="10"/>
          </p:nvPr>
        </p:nvSpPr>
        <p:spPr>
          <a:xfrm rot="5400000">
            <a:off x="7589520" y="1081851"/>
            <a:ext cx="2011680" cy="384048"/>
          </a:xfrm>
          <a:prstGeom prst="rect">
            <a:avLst/>
          </a:prstGeom>
        </p:spPr>
        <p:txBody>
          <a:bodyPr rtlCol="0"/>
          <a:lstStyle/>
          <a:p>
            <a:r>
              <a:rPr lang="en-US" smtClean="0"/>
              <a:t>Digital Image Processing &amp; Computer Vision Wavelet Transform Group 9: QMinh – ĐMinh – Toàn – Long – Tấn</a:t>
            </a:r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23B8E435-5DF5-44DE-83D2-9F90DF09A99B}" type="slidenum">
              <a:rPr lang="en-US" smtClean="0"/>
              <a:t>‹#›</a:t>
            </a:fld>
            <a:endParaRPr lang="en-US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2"/>
          </p:nvPr>
        </p:nvSpPr>
        <p:spPr>
          <a:xfrm rot="5400000">
            <a:off x="6990186" y="3737240"/>
            <a:ext cx="3200400" cy="365760"/>
          </a:xfrm>
          <a:prstGeom prst="rect">
            <a:avLst/>
          </a:prstGeom>
        </p:spPr>
        <p:txBody>
          <a:bodyPr rtlCol="0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152399" y="122238"/>
            <a:ext cx="8534401" cy="487362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152398" y="762000"/>
            <a:ext cx="8547793" cy="487375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76200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8505290" y="6336792"/>
            <a:ext cx="609600" cy="521208"/>
          </a:xfrm>
          <a:prstGeom prst="rect">
            <a:avLst/>
          </a:prstGeom>
        </p:spPr>
        <p:txBody>
          <a:bodyPr vert="horz" anchor="ctr"/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23B8E435-5DF5-44DE-83D2-9F90DF09A99B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1" latinLnBrk="0" hangingPunct="1">
        <a:spcBef>
          <a:spcPct val="0"/>
        </a:spcBef>
        <a:buNone/>
        <a:defRPr kumimoji="0" sz="3000" b="0" kern="1200" cap="sm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0000"/>
        <a:buFont typeface="Wingdings"/>
        <a:buChar char="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182880" algn="l" rtl="0" eaLnBrk="1" latinLnBrk="0" hangingPunct="1">
        <a:spcBef>
          <a:spcPct val="20000"/>
        </a:spcBef>
        <a:buClr>
          <a:schemeClr val="accent2">
            <a:tint val="60000"/>
          </a:schemeClr>
        </a:buClr>
        <a:buSzPct val="68000"/>
        <a:buFont typeface="Wingdings 2"/>
        <a:buChar char="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rtl="0" eaLnBrk="1" latinLnBrk="0" hangingPunct="1">
        <a:spcBef>
          <a:spcPct val="20000"/>
        </a:spcBef>
        <a:buClr>
          <a:schemeClr val="accent1"/>
        </a:buClr>
        <a:buChar char="•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201168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ct val="20000"/>
        </a:spcBef>
        <a:buClr>
          <a:schemeClr val="accent2"/>
        </a:buClr>
        <a:buChar char="•"/>
        <a:defRPr kumimoji="0" sz="1400" kern="1200" cap="small" baseline="0">
          <a:solidFill>
            <a:schemeClr val="tx2"/>
          </a:solidFill>
          <a:latin typeface="+mn-lt"/>
          <a:ea typeface="+mn-ea"/>
          <a:cs typeface="+mn-cs"/>
        </a:defRPr>
      </a:lvl8pPr>
      <a:lvl9pPr marL="256032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Char char="•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cerm.unifi.it/EUcourse2001/Gunther_lecturenotes.pdf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notesSlide" Target="../notesSlides/notesSlide33.xml"/><Relationship Id="rId7" Type="http://schemas.openxmlformats.org/officeDocument/2006/relationships/image" Target="../media/image46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5" Type="http://schemas.openxmlformats.org/officeDocument/2006/relationships/image" Target="../media/image44.wmf"/><Relationship Id="rId10" Type="http://schemas.openxmlformats.org/officeDocument/2006/relationships/image" Target="../media/image49.png"/><Relationship Id="rId4" Type="http://schemas.openxmlformats.org/officeDocument/2006/relationships/oleObject" Target="../embeddings/oleObject4.bin"/><Relationship Id="rId9" Type="http://schemas.openxmlformats.org/officeDocument/2006/relationships/image" Target="../media/image4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.bin"/><Relationship Id="rId13" Type="http://schemas.openxmlformats.org/officeDocument/2006/relationships/oleObject" Target="../embeddings/oleObject11.bin"/><Relationship Id="rId3" Type="http://schemas.openxmlformats.org/officeDocument/2006/relationships/notesSlide" Target="../notesSlides/notesSlide37.xml"/><Relationship Id="rId7" Type="http://schemas.openxmlformats.org/officeDocument/2006/relationships/image" Target="../media/image53.wmf"/><Relationship Id="rId12" Type="http://schemas.openxmlformats.org/officeDocument/2006/relationships/oleObject" Target="../embeddings/oleObject1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6.bin"/><Relationship Id="rId11" Type="http://schemas.openxmlformats.org/officeDocument/2006/relationships/oleObject" Target="../embeddings/oleObject9.bin"/><Relationship Id="rId5" Type="http://schemas.openxmlformats.org/officeDocument/2006/relationships/image" Target="../media/image52.wmf"/><Relationship Id="rId15" Type="http://schemas.openxmlformats.org/officeDocument/2006/relationships/oleObject" Target="../embeddings/oleObject13.bin"/><Relationship Id="rId10" Type="http://schemas.openxmlformats.org/officeDocument/2006/relationships/oleObject" Target="../embeddings/oleObject8.bin"/><Relationship Id="rId4" Type="http://schemas.openxmlformats.org/officeDocument/2006/relationships/oleObject" Target="../embeddings/oleObject5.bin"/><Relationship Id="rId9" Type="http://schemas.openxmlformats.org/officeDocument/2006/relationships/image" Target="../media/image54.wmf"/><Relationship Id="rId14" Type="http://schemas.openxmlformats.org/officeDocument/2006/relationships/oleObject" Target="../embeddings/oleObject12.bin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9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55.wmf"/><Relationship Id="rId5" Type="http://schemas.openxmlformats.org/officeDocument/2006/relationships/oleObject" Target="../embeddings/oleObject14.bin"/><Relationship Id="rId4" Type="http://schemas.openxmlformats.org/officeDocument/2006/relationships/image" Target="../media/image5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wmf"/><Relationship Id="rId3" Type="http://schemas.openxmlformats.org/officeDocument/2006/relationships/notesSlide" Target="../notesSlides/notesSlide5.xml"/><Relationship Id="rId7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1.png"/><Relationship Id="rId11" Type="http://schemas.openxmlformats.org/officeDocument/2006/relationships/image" Target="../media/image10.wmf"/><Relationship Id="rId5" Type="http://schemas.openxmlformats.org/officeDocument/2006/relationships/image" Target="../media/image8.wmf"/><Relationship Id="rId10" Type="http://schemas.openxmlformats.org/officeDocument/2006/relationships/oleObject" Target="../embeddings/oleObject3.bin"/><Relationship Id="rId4" Type="http://schemas.openxmlformats.org/officeDocument/2006/relationships/oleObject" Target="../embeddings/oleObject1.bin"/><Relationship Id="rId9" Type="http://schemas.openxmlformats.org/officeDocument/2006/relationships/image" Target="../media/image1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0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57.wmf"/><Relationship Id="rId4" Type="http://schemas.openxmlformats.org/officeDocument/2006/relationships/oleObject" Target="../embeddings/oleObject15.bin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58.wmf"/><Relationship Id="rId4" Type="http://schemas.openxmlformats.org/officeDocument/2006/relationships/oleObject" Target="../embeddings/oleObject16.bin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59.wmf"/><Relationship Id="rId4" Type="http://schemas.openxmlformats.org/officeDocument/2006/relationships/oleObject" Target="../embeddings/oleObject17.bin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1.gif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jpe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7" Type="http://schemas.openxmlformats.org/officeDocument/2006/relationships/image" Target="../media/image81.jpe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jpeg"/><Relationship Id="rId5" Type="http://schemas.openxmlformats.org/officeDocument/2006/relationships/image" Target="../media/image79.jpeg"/><Relationship Id="rId4" Type="http://schemas.openxmlformats.org/officeDocument/2006/relationships/image" Target="../media/image78.jpe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mageprocessingplace.com/root_files_V3/image_databases.htm" TargetMode="External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s.nyu.edu/~silberman/datasets/nyu_depth_v2.html" TargetMode="External"/><Relationship Id="rId5" Type="http://schemas.openxmlformats.org/officeDocument/2006/relationships/hyperlink" Target="http://kinectdata.com/" TargetMode="External"/><Relationship Id="rId4" Type="http://schemas.openxmlformats.org/officeDocument/2006/relationships/hyperlink" Target="http://rgbd-dataset.cs.washington.edu/" TargetMode="Externa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tif"/><Relationship Id="rId7" Type="http://schemas.openxmlformats.org/officeDocument/2006/relationships/image" Target="../media/image87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Wavelet_transform" TargetMode="External"/><Relationship Id="rId2" Type="http://schemas.openxmlformats.org/officeDocument/2006/relationships/hyperlink" Target="http://www.mathworks.com/help/wavelet/ug/wavelet-packets.html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62200" y="2362200"/>
            <a:ext cx="6172200" cy="979962"/>
          </a:xfrm>
        </p:spPr>
        <p:txBody>
          <a:bodyPr>
            <a:noAutofit/>
          </a:bodyPr>
          <a:lstStyle/>
          <a:p>
            <a:pPr algn="ctr"/>
            <a:r>
              <a:rPr lang="en-US" sz="400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WAVELET TRANSFORM</a:t>
            </a:r>
            <a:endParaRPr lang="en-US" sz="40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19400" y="4495800"/>
            <a:ext cx="4343400" cy="2209800"/>
          </a:xfrm>
        </p:spPr>
        <p:txBody>
          <a:bodyPr>
            <a:noAutofit/>
          </a:bodyPr>
          <a:lstStyle/>
          <a:p>
            <a:r>
              <a:rPr lang="en-US" b="0" smtClean="0"/>
              <a:t>Supervisor: Dr. Lý Quốc Ngọc</a:t>
            </a:r>
            <a:endParaRPr lang="en-US" b="0" dirty="0" smtClean="0"/>
          </a:p>
          <a:p>
            <a:r>
              <a:rPr lang="en-US" b="0" smtClean="0"/>
              <a:t>Group 9:	</a:t>
            </a:r>
            <a:r>
              <a:rPr lang="vi-VN" b="0" smtClean="0"/>
              <a:t>Hồ </a:t>
            </a:r>
            <a:r>
              <a:rPr lang="vi-VN" b="0"/>
              <a:t>Quang </a:t>
            </a:r>
            <a:r>
              <a:rPr lang="vi-VN" b="0" smtClean="0"/>
              <a:t>Minh</a:t>
            </a:r>
            <a:r>
              <a:rPr lang="en-US" b="0"/>
              <a:t> - 1211042</a:t>
            </a:r>
            <a:endParaRPr lang="vi-VN" b="0"/>
          </a:p>
          <a:p>
            <a:r>
              <a:rPr lang="en-US" b="0" smtClean="0"/>
              <a:t>	</a:t>
            </a:r>
            <a:r>
              <a:rPr lang="vi-VN" b="0" smtClean="0"/>
              <a:t>Đỗ </a:t>
            </a:r>
            <a:r>
              <a:rPr lang="vi-VN" b="0"/>
              <a:t>Đặng </a:t>
            </a:r>
            <a:r>
              <a:rPr lang="vi-VN" b="0" smtClean="0"/>
              <a:t>Minh</a:t>
            </a:r>
            <a:r>
              <a:rPr lang="en-US" b="0"/>
              <a:t> - 1311015</a:t>
            </a:r>
          </a:p>
          <a:p>
            <a:r>
              <a:rPr lang="en-US" b="0" smtClean="0"/>
              <a:t>	</a:t>
            </a:r>
            <a:r>
              <a:rPr lang="vi-VN" b="0" smtClean="0"/>
              <a:t>Huỳnh </a:t>
            </a:r>
            <a:r>
              <a:rPr lang="vi-VN" b="0"/>
              <a:t>Công </a:t>
            </a:r>
            <a:r>
              <a:rPr lang="vi-VN" b="0" smtClean="0"/>
              <a:t>Toàn</a:t>
            </a:r>
            <a:r>
              <a:rPr lang="en-US" b="0" smtClean="0"/>
              <a:t> - 1311026</a:t>
            </a:r>
            <a:endParaRPr lang="vi-VN" b="0"/>
          </a:p>
          <a:p>
            <a:r>
              <a:rPr lang="en-US" b="0" smtClean="0"/>
              <a:t>	</a:t>
            </a:r>
            <a:r>
              <a:rPr lang="vi-VN" b="0" smtClean="0"/>
              <a:t>Dương </a:t>
            </a:r>
            <a:r>
              <a:rPr lang="vi-VN" b="0"/>
              <a:t>Xuân </a:t>
            </a:r>
            <a:r>
              <a:rPr lang="vi-VN" b="0" smtClean="0"/>
              <a:t>Long</a:t>
            </a:r>
            <a:r>
              <a:rPr lang="en-US" b="0" smtClean="0"/>
              <a:t> - 1311048</a:t>
            </a:r>
            <a:endParaRPr lang="vi-VN" b="0"/>
          </a:p>
          <a:p>
            <a:r>
              <a:rPr lang="en-US" b="0" smtClean="0"/>
              <a:t>	</a:t>
            </a:r>
            <a:r>
              <a:rPr lang="vi-VN" b="0" smtClean="0"/>
              <a:t>Hồ </a:t>
            </a:r>
            <a:r>
              <a:rPr lang="vi-VN" b="0"/>
              <a:t>Văn </a:t>
            </a:r>
            <a:r>
              <a:rPr lang="vi-VN" b="0" smtClean="0"/>
              <a:t>Tấn</a:t>
            </a:r>
            <a:r>
              <a:rPr lang="en-US" b="0" smtClean="0"/>
              <a:t> - 1311058</a:t>
            </a:r>
            <a:endParaRPr lang="en-US" b="0" dirty="0"/>
          </a:p>
        </p:txBody>
      </p:sp>
      <p:pic>
        <p:nvPicPr>
          <p:cNvPr id="4" name="Picture 2" descr="http://www.thptdongthanh.edu.vn/upload/advertisings/2011/03/14/085152_hcmus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54428"/>
            <a:ext cx="1926613" cy="1526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http://www.ttcn.hochiminhcity.gov.vn/image/image_gallery?uuid=dfcdf6e3-c677-4ae1-9185-3a19be31e99c&amp;groupId=10192&amp;t=125246747834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54428"/>
            <a:ext cx="2897747" cy="1245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5136526"/>
      </p:ext>
    </p:extLst>
  </p:cSld>
  <p:clrMapOvr>
    <a:masterClrMapping/>
  </p:clrMapOvr>
  <p:transition spd="slow">
    <p:random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mtClean="0"/>
              <a:t>WAVELET TRANSFORM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sz="quarter" idx="1"/>
          </p:nvPr>
        </p:nvSpPr>
        <p:spPr>
          <a:xfrm>
            <a:off x="401137" y="641295"/>
            <a:ext cx="8077200" cy="5559552"/>
          </a:xfrm>
        </p:spPr>
        <p:txBody>
          <a:bodyPr>
            <a:normAutofit/>
          </a:bodyPr>
          <a:lstStyle/>
          <a:p>
            <a:pPr marL="274320" lvl="1">
              <a:lnSpc>
                <a:spcPct val="90000"/>
              </a:lnSpc>
              <a:spcBef>
                <a:spcPts val="600"/>
              </a:spcBef>
              <a:buSzPct val="70000"/>
              <a:buFont typeface="Wingdings"/>
              <a:buChar char=""/>
            </a:pPr>
            <a:r>
              <a:rPr lang="en-US" sz="2200"/>
              <a:t>Wavelets are mathematical </a:t>
            </a:r>
            <a:r>
              <a:rPr lang="en-US" sz="2200" smtClean="0"/>
              <a:t>functions.</a:t>
            </a:r>
            <a:endParaRPr lang="en-US" altLang="zh-TW" sz="2200" smtClean="0"/>
          </a:p>
          <a:p>
            <a:pPr>
              <a:lnSpc>
                <a:spcPct val="90000"/>
              </a:lnSpc>
            </a:pPr>
            <a:r>
              <a:rPr lang="en-US" altLang="zh-TW" sz="2200" smtClean="0"/>
              <a:t>Wavelet Transform: Decomposition </a:t>
            </a:r>
            <a:r>
              <a:rPr lang="en-US" altLang="zh-TW" sz="2200"/>
              <a:t>of a signal into constituent </a:t>
            </a:r>
            <a:r>
              <a:rPr lang="en-US" altLang="zh-TW" sz="2200" smtClean="0"/>
              <a:t>parts.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3B8E435-5DF5-44DE-83D2-9F90DF09A99B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6" name="Picture 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2743200"/>
            <a:ext cx="3886200" cy="255031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42690431"/>
      </p:ext>
    </p:extLst>
  </p:cSld>
  <p:clrMapOvr>
    <a:masterClrMapping/>
  </p:clrMapOvr>
  <p:transition spd="slow">
    <p:random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mtClean="0"/>
              <a:t>WAVELET TRANSFORM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sz="quarter" idx="1"/>
          </p:nvPr>
        </p:nvSpPr>
        <p:spPr>
          <a:xfrm>
            <a:off x="401137" y="641295"/>
            <a:ext cx="8077200" cy="555955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zh-TW" sz="2200"/>
              <a:t>Principles of wavelet transform:</a:t>
            </a:r>
          </a:p>
          <a:p>
            <a:pPr lvl="1"/>
            <a:r>
              <a:rPr lang="en-US" sz="2200"/>
              <a:t>Split up the signal into a bunch of signals.</a:t>
            </a:r>
          </a:p>
          <a:p>
            <a:pPr lvl="1"/>
            <a:r>
              <a:rPr lang="en-US" sz="2200"/>
              <a:t>Representing the same signal, but all corresponding to different frequency bands.</a:t>
            </a:r>
          </a:p>
          <a:p>
            <a:pPr lvl="1"/>
            <a:r>
              <a:rPr lang="en-US" sz="2200">
                <a:solidFill>
                  <a:srgbClr val="0070C0"/>
                </a:solidFill>
              </a:rPr>
              <a:t>Providing what frequency bands exists at what time intervals.</a:t>
            </a:r>
            <a:endParaRPr lang="en-US" altLang="zh-TW" sz="2200">
              <a:solidFill>
                <a:srgbClr val="0070C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3B8E435-5DF5-44DE-83D2-9F90DF09A99B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44639" y="3262868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>
                <a:solidFill>
                  <a:srgbClr val="002060"/>
                </a:solidFill>
              </a:rPr>
              <a:t>Input image (</a:t>
            </a:r>
            <a:r>
              <a:rPr lang="pt-BR" smtClean="0">
                <a:solidFill>
                  <a:srgbClr val="002060"/>
                </a:solidFill>
              </a:rPr>
              <a:t>2</a:t>
            </a:r>
            <a:r>
              <a:rPr lang="pt-BR" baseline="30000" smtClean="0">
                <a:solidFill>
                  <a:srgbClr val="002060"/>
                </a:solidFill>
              </a:rPr>
              <a:t>N</a:t>
            </a:r>
            <a:r>
              <a:rPr lang="pt-BR" smtClean="0">
                <a:solidFill>
                  <a:srgbClr val="002060"/>
                </a:solidFill>
              </a:rPr>
              <a:t>x2</a:t>
            </a:r>
            <a:r>
              <a:rPr lang="pt-BR" baseline="30000" smtClean="0">
                <a:solidFill>
                  <a:srgbClr val="002060"/>
                </a:solidFill>
              </a:rPr>
              <a:t>N</a:t>
            </a:r>
            <a:r>
              <a:rPr lang="pt-BR" smtClean="0">
                <a:solidFill>
                  <a:srgbClr val="002060"/>
                </a:solidFill>
              </a:rPr>
              <a:t>)</a:t>
            </a:r>
            <a:endParaRPr lang="en-US">
              <a:solidFill>
                <a:srgbClr val="00206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612540" y="3262868"/>
            <a:ext cx="31229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rgbClr val="002060"/>
                </a:solidFill>
              </a:rPr>
              <a:t>Transformed </a:t>
            </a:r>
            <a:r>
              <a:rPr lang="en-US" smtClean="0">
                <a:solidFill>
                  <a:srgbClr val="002060"/>
                </a:solidFill>
              </a:rPr>
              <a:t>image </a:t>
            </a:r>
            <a:r>
              <a:rPr lang="pt-BR" smtClean="0">
                <a:solidFill>
                  <a:srgbClr val="002060"/>
                </a:solidFill>
              </a:rPr>
              <a:t>(</a:t>
            </a:r>
            <a:r>
              <a:rPr lang="pt-BR">
                <a:solidFill>
                  <a:srgbClr val="002060"/>
                </a:solidFill>
              </a:rPr>
              <a:t>2</a:t>
            </a:r>
            <a:r>
              <a:rPr lang="pt-BR" baseline="30000">
                <a:solidFill>
                  <a:srgbClr val="002060"/>
                </a:solidFill>
              </a:rPr>
              <a:t>N</a:t>
            </a:r>
            <a:r>
              <a:rPr lang="pt-BR">
                <a:solidFill>
                  <a:srgbClr val="002060"/>
                </a:solidFill>
              </a:rPr>
              <a:t>x2</a:t>
            </a:r>
            <a:r>
              <a:rPr lang="pt-BR" baseline="30000">
                <a:solidFill>
                  <a:srgbClr val="002060"/>
                </a:solidFill>
              </a:rPr>
              <a:t>N</a:t>
            </a:r>
            <a:r>
              <a:rPr lang="pt-BR" smtClean="0">
                <a:solidFill>
                  <a:srgbClr val="002060"/>
                </a:solidFill>
              </a:rPr>
              <a:t>)</a:t>
            </a:r>
            <a:endParaRPr lang="en-US">
              <a:solidFill>
                <a:srgbClr val="00206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881565" y="4300319"/>
            <a:ext cx="12538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>
                <a:solidFill>
                  <a:srgbClr val="002060"/>
                </a:solidFill>
              </a:rPr>
              <a:t>wavelet </a:t>
            </a:r>
          </a:p>
          <a:p>
            <a:pPr algn="ctr"/>
            <a:r>
              <a:rPr lang="en-US">
                <a:solidFill>
                  <a:srgbClr val="002060"/>
                </a:solidFill>
              </a:rPr>
              <a:t>transform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3429000" y="5019675"/>
            <a:ext cx="2133600" cy="0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026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670300"/>
            <a:ext cx="2819400" cy="2819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1027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4326" y="3657600"/>
            <a:ext cx="2819400" cy="2819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5838951"/>
      </p:ext>
    </p:extLst>
  </p:cSld>
  <p:clrMapOvr>
    <a:masterClrMapping/>
  </p:clrMapOvr>
  <p:transition spd="slow">
    <p:random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/>
              <a:t>WAVELET TRANSFORM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3B8E435-5DF5-44DE-83D2-9F90DF09A99B}" type="slidenum">
              <a:rPr lang="en-US" smtClean="0"/>
              <a:pPr/>
              <a:t>12</a:t>
            </a:fld>
            <a:endParaRPr lang="en-US"/>
          </a:p>
        </p:txBody>
      </p:sp>
      <p:grpSp>
        <p:nvGrpSpPr>
          <p:cNvPr id="8" name="Group 7"/>
          <p:cNvGrpSpPr>
            <a:grpSpLocks/>
          </p:cNvGrpSpPr>
          <p:nvPr/>
        </p:nvGrpSpPr>
        <p:grpSpPr bwMode="auto">
          <a:xfrm>
            <a:off x="146843" y="1007269"/>
            <a:ext cx="8850313" cy="5134861"/>
            <a:chOff x="41" y="964"/>
            <a:chExt cx="5719" cy="3771"/>
          </a:xfrm>
        </p:grpSpPr>
        <p:pic>
          <p:nvPicPr>
            <p:cNvPr id="9" name="Picture 8" descr="Resolution_Wavelet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2" y="1016"/>
              <a:ext cx="3396" cy="27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0" name="Group 9"/>
            <p:cNvGrpSpPr>
              <a:grpSpLocks/>
            </p:cNvGrpSpPr>
            <p:nvPr/>
          </p:nvGrpSpPr>
          <p:grpSpPr bwMode="auto">
            <a:xfrm>
              <a:off x="1196" y="1031"/>
              <a:ext cx="3361" cy="2642"/>
              <a:chOff x="1196" y="1229"/>
              <a:chExt cx="3361" cy="2642"/>
            </a:xfrm>
          </p:grpSpPr>
          <p:sp>
            <p:nvSpPr>
              <p:cNvPr id="16" name="Rectangle 15"/>
              <p:cNvSpPr>
                <a:spLocks noChangeArrowheads="1"/>
              </p:cNvSpPr>
              <p:nvPr/>
            </p:nvSpPr>
            <p:spPr bwMode="auto">
              <a:xfrm>
                <a:off x="1203" y="1237"/>
                <a:ext cx="3354" cy="2634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7" name="Line 8"/>
              <p:cNvSpPr>
                <a:spLocks noChangeShapeType="1"/>
              </p:cNvSpPr>
              <p:nvPr/>
            </p:nvSpPr>
            <p:spPr bwMode="auto">
              <a:xfrm>
                <a:off x="1208" y="3652"/>
                <a:ext cx="33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8" name="Line 9"/>
              <p:cNvSpPr>
                <a:spLocks noChangeShapeType="1"/>
              </p:cNvSpPr>
              <p:nvPr/>
            </p:nvSpPr>
            <p:spPr bwMode="auto">
              <a:xfrm>
                <a:off x="1209" y="3213"/>
                <a:ext cx="33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9" name="Line 10"/>
              <p:cNvSpPr>
                <a:spLocks noChangeShapeType="1"/>
              </p:cNvSpPr>
              <p:nvPr/>
            </p:nvSpPr>
            <p:spPr bwMode="auto">
              <a:xfrm flipV="1">
                <a:off x="2888" y="1246"/>
                <a:ext cx="14" cy="240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0" name="Line 11"/>
              <p:cNvSpPr>
                <a:spLocks noChangeShapeType="1"/>
              </p:cNvSpPr>
              <p:nvPr/>
            </p:nvSpPr>
            <p:spPr bwMode="auto">
              <a:xfrm>
                <a:off x="1196" y="2560"/>
                <a:ext cx="33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1" name="Line 12"/>
              <p:cNvSpPr>
                <a:spLocks noChangeShapeType="1"/>
              </p:cNvSpPr>
              <p:nvPr/>
            </p:nvSpPr>
            <p:spPr bwMode="auto">
              <a:xfrm flipH="1" flipV="1">
                <a:off x="3730" y="1233"/>
                <a:ext cx="4" cy="1981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2" name="Line 13"/>
              <p:cNvSpPr>
                <a:spLocks noChangeShapeType="1"/>
              </p:cNvSpPr>
              <p:nvPr/>
            </p:nvSpPr>
            <p:spPr bwMode="auto">
              <a:xfrm flipH="1" flipV="1">
                <a:off x="2044" y="1229"/>
                <a:ext cx="4" cy="1981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3" name="Line 14"/>
              <p:cNvSpPr>
                <a:spLocks noChangeShapeType="1"/>
              </p:cNvSpPr>
              <p:nvPr/>
            </p:nvSpPr>
            <p:spPr bwMode="auto">
              <a:xfrm flipH="1" flipV="1">
                <a:off x="4138" y="1236"/>
                <a:ext cx="4" cy="1313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4" name="Line 15"/>
              <p:cNvSpPr>
                <a:spLocks noChangeShapeType="1"/>
              </p:cNvSpPr>
              <p:nvPr/>
            </p:nvSpPr>
            <p:spPr bwMode="auto">
              <a:xfrm flipH="1" flipV="1">
                <a:off x="3312" y="1236"/>
                <a:ext cx="4" cy="1313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5" name="Line 16"/>
              <p:cNvSpPr>
                <a:spLocks noChangeShapeType="1"/>
              </p:cNvSpPr>
              <p:nvPr/>
            </p:nvSpPr>
            <p:spPr bwMode="auto">
              <a:xfrm flipH="1" flipV="1">
                <a:off x="2466" y="1236"/>
                <a:ext cx="4" cy="1313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6" name="Line 17"/>
              <p:cNvSpPr>
                <a:spLocks noChangeShapeType="1"/>
              </p:cNvSpPr>
              <p:nvPr/>
            </p:nvSpPr>
            <p:spPr bwMode="auto">
              <a:xfrm flipH="1" flipV="1">
                <a:off x="1631" y="1236"/>
                <a:ext cx="4" cy="1313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</p:grpSp>
        <p:sp>
          <p:nvSpPr>
            <p:cNvPr id="11" name="Text Box 18"/>
            <p:cNvSpPr txBox="1">
              <a:spLocks noChangeArrowheads="1"/>
            </p:cNvSpPr>
            <p:nvPr/>
          </p:nvSpPr>
          <p:spPr bwMode="auto">
            <a:xfrm>
              <a:off x="2559" y="3734"/>
              <a:ext cx="687" cy="2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Arial" panose="020B0604020202020204" pitchFamily="34" charset="0"/>
                </a:rPr>
                <a:t>Time</a:t>
              </a:r>
            </a:p>
          </p:txBody>
        </p:sp>
        <p:sp>
          <p:nvSpPr>
            <p:cNvPr id="12" name="Text Box 19"/>
            <p:cNvSpPr txBox="1">
              <a:spLocks noChangeArrowheads="1"/>
            </p:cNvSpPr>
            <p:nvPr/>
          </p:nvSpPr>
          <p:spPr bwMode="auto">
            <a:xfrm>
              <a:off x="192" y="1914"/>
              <a:ext cx="978" cy="27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Arial" panose="020B0604020202020204" pitchFamily="34" charset="0"/>
                </a:rPr>
                <a:t>Frequency</a:t>
              </a:r>
            </a:p>
          </p:txBody>
        </p:sp>
        <p:sp>
          <p:nvSpPr>
            <p:cNvPr id="13" name="AutoShape 20"/>
            <p:cNvSpPr>
              <a:spLocks/>
            </p:cNvSpPr>
            <p:nvPr/>
          </p:nvSpPr>
          <p:spPr bwMode="auto">
            <a:xfrm>
              <a:off x="4747" y="964"/>
              <a:ext cx="1013" cy="877"/>
            </a:xfrm>
            <a:prstGeom prst="borderCallout1">
              <a:avLst>
                <a:gd name="adj1" fmla="val 8208"/>
                <a:gd name="adj2" fmla="val -4736"/>
                <a:gd name="adj3" fmla="val 48917"/>
                <a:gd name="adj4" fmla="val -38106"/>
              </a:avLst>
            </a:prstGeom>
            <a:noFill/>
            <a:ln w="25400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9pPr>
            </a:lstStyle>
            <a:p>
              <a:r>
                <a:rPr lang="en-US" b="1">
                  <a:solidFill>
                    <a:srgbClr val="0070C0"/>
                  </a:solidFill>
                  <a:latin typeface="Arial" panose="020B0604020202020204" pitchFamily="34" charset="0"/>
                </a:rPr>
                <a:t>Better time resolution;</a:t>
              </a:r>
            </a:p>
            <a:p>
              <a:r>
                <a:rPr lang="en-US" b="1">
                  <a:solidFill>
                    <a:srgbClr val="0070C0"/>
                  </a:solidFill>
                  <a:latin typeface="Arial" panose="020B0604020202020204" pitchFamily="34" charset="0"/>
                </a:rPr>
                <a:t>Poor frequency resolution</a:t>
              </a:r>
            </a:p>
          </p:txBody>
        </p:sp>
        <p:sp>
          <p:nvSpPr>
            <p:cNvPr id="14" name="AutoShape 21"/>
            <p:cNvSpPr>
              <a:spLocks/>
            </p:cNvSpPr>
            <p:nvPr/>
          </p:nvSpPr>
          <p:spPr bwMode="auto">
            <a:xfrm>
              <a:off x="41" y="3054"/>
              <a:ext cx="1013" cy="877"/>
            </a:xfrm>
            <a:prstGeom prst="borderCallout1">
              <a:avLst>
                <a:gd name="adj1" fmla="val 8208"/>
                <a:gd name="adj2" fmla="val 104736"/>
                <a:gd name="adj3" fmla="val 54046"/>
                <a:gd name="adj4" fmla="val 143634"/>
              </a:avLst>
            </a:prstGeom>
            <a:noFill/>
            <a:ln w="25400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9pPr>
            </a:lstStyle>
            <a:p>
              <a:r>
                <a:rPr lang="en-US" b="1">
                  <a:solidFill>
                    <a:srgbClr val="0070C0"/>
                  </a:solidFill>
                  <a:latin typeface="Arial" panose="020B0604020202020204" pitchFamily="34" charset="0"/>
                </a:rPr>
                <a:t>Better frequency resolution;</a:t>
              </a:r>
            </a:p>
            <a:p>
              <a:r>
                <a:rPr lang="en-US" b="1">
                  <a:solidFill>
                    <a:srgbClr val="0070C0"/>
                  </a:solidFill>
                  <a:latin typeface="Arial" panose="020B0604020202020204" pitchFamily="34" charset="0"/>
                </a:rPr>
                <a:t>Poor time resolution</a:t>
              </a:r>
            </a:p>
          </p:txBody>
        </p:sp>
        <p:sp>
          <p:nvSpPr>
            <p:cNvPr id="15" name="Text Box 22"/>
            <p:cNvSpPr txBox="1">
              <a:spLocks noChangeArrowheads="1"/>
            </p:cNvSpPr>
            <p:nvPr/>
          </p:nvSpPr>
          <p:spPr bwMode="auto">
            <a:xfrm>
              <a:off x="2668" y="3989"/>
              <a:ext cx="2891" cy="7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9pPr>
            </a:lstStyle>
            <a:p>
              <a:pPr>
                <a:buFontTx/>
                <a:buChar char="•"/>
              </a:pPr>
              <a:r>
                <a:rPr lang="en-US" sz="2000">
                  <a:solidFill>
                    <a:srgbClr val="0070C0"/>
                  </a:solidFill>
                  <a:latin typeface="Arial" panose="020B0604020202020204" pitchFamily="34" charset="0"/>
                </a:rPr>
                <a:t> Each box represents a equal </a:t>
              </a:r>
              <a:r>
                <a:rPr lang="en-US" sz="2000" smtClean="0">
                  <a:solidFill>
                    <a:srgbClr val="0070C0"/>
                  </a:solidFill>
                  <a:latin typeface="Arial" panose="020B0604020202020204" pitchFamily="34" charset="0"/>
                </a:rPr>
                <a:t>portion </a:t>
              </a:r>
              <a:endParaRPr lang="en-US" sz="2000">
                <a:solidFill>
                  <a:srgbClr val="0070C0"/>
                </a:solidFill>
                <a:latin typeface="Arial" panose="020B0604020202020204" pitchFamily="34" charset="0"/>
              </a:endParaRPr>
            </a:p>
            <a:p>
              <a:pPr>
                <a:buFontTx/>
                <a:buChar char="•"/>
              </a:pPr>
              <a:r>
                <a:rPr lang="en-US" sz="2000">
                  <a:solidFill>
                    <a:srgbClr val="0070C0"/>
                  </a:solidFill>
                  <a:latin typeface="Arial" panose="020B0604020202020204" pitchFamily="34" charset="0"/>
                </a:rPr>
                <a:t> Resolution in STFT is selected once for entire analysis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08881443"/>
      </p:ext>
    </p:extLst>
  </p:cSld>
  <p:clrMapOvr>
    <a:masterClrMapping/>
  </p:clrMapOvr>
  <p:transition spd="slow">
    <p:random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mtClean="0"/>
              <a:t>WAVELET TRANSFORM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sz="quarter" idx="1"/>
          </p:nvPr>
        </p:nvSpPr>
        <p:spPr>
          <a:xfrm>
            <a:off x="401137" y="641295"/>
            <a:ext cx="8077200" cy="555955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ar-SA" sz="2200"/>
              <a:t>Overcomes the preset resolution problem of the STFT by using a variable length </a:t>
            </a:r>
            <a:r>
              <a:rPr lang="en-US" altLang="ar-SA" sz="2200" smtClean="0"/>
              <a:t>window.</a:t>
            </a:r>
            <a:endParaRPr lang="en-US" altLang="ar-SA" sz="2200"/>
          </a:p>
          <a:p>
            <a:pPr>
              <a:lnSpc>
                <a:spcPct val="90000"/>
              </a:lnSpc>
            </a:pPr>
            <a:r>
              <a:rPr lang="en-US" altLang="ar-SA" sz="2200"/>
              <a:t>Analysis windows of different lengths are used for different frequencies:</a:t>
            </a:r>
          </a:p>
          <a:p>
            <a:pPr lvl="1">
              <a:lnSpc>
                <a:spcPct val="90000"/>
              </a:lnSpc>
            </a:pPr>
            <a:r>
              <a:rPr lang="en-US" altLang="ar-SA" sz="2200"/>
              <a:t>Analysis of high </a:t>
            </a:r>
            <a:r>
              <a:rPr lang="en-US" altLang="ar-SA" sz="2200" smtClean="0"/>
              <a:t>frequencies </a:t>
            </a:r>
            <a:r>
              <a:rPr lang="en-US" altLang="ar-SA" sz="2200" smtClean="0">
                <a:sym typeface="Wingdings" panose="05000000000000000000" pitchFamily="2" charset="2"/>
              </a:rPr>
              <a:t> </a:t>
            </a:r>
            <a:r>
              <a:rPr lang="en-US" altLang="ar-SA" sz="2200">
                <a:sym typeface="Wingdings" panose="05000000000000000000" pitchFamily="2" charset="2"/>
              </a:rPr>
              <a:t>Use narrower windows for better time </a:t>
            </a:r>
            <a:r>
              <a:rPr lang="en-US" altLang="ar-SA" sz="2200" smtClean="0">
                <a:sym typeface="Wingdings" panose="05000000000000000000" pitchFamily="2" charset="2"/>
              </a:rPr>
              <a:t>resolution.</a:t>
            </a:r>
            <a:endParaRPr lang="en-US" altLang="ar-SA" sz="2200">
              <a:sym typeface="Wingdings" panose="05000000000000000000" pitchFamily="2" charset="2"/>
            </a:endParaRPr>
          </a:p>
          <a:p>
            <a:pPr lvl="1">
              <a:lnSpc>
                <a:spcPct val="90000"/>
              </a:lnSpc>
            </a:pPr>
            <a:r>
              <a:rPr lang="en-US" altLang="ar-SA" sz="2200">
                <a:sym typeface="Wingdings" panose="05000000000000000000" pitchFamily="2" charset="2"/>
              </a:rPr>
              <a:t>Analysis of low frequencies  Use wider windows for better frequency </a:t>
            </a:r>
            <a:r>
              <a:rPr lang="en-US" altLang="ar-SA" sz="2200" smtClean="0">
                <a:sym typeface="Wingdings" panose="05000000000000000000" pitchFamily="2" charset="2"/>
              </a:rPr>
              <a:t>resolution.</a:t>
            </a:r>
            <a:endParaRPr lang="en-US" altLang="ar-SA" sz="2200">
              <a:sym typeface="Wingdings" panose="05000000000000000000" pitchFamily="2" charset="2"/>
            </a:endParaRPr>
          </a:p>
          <a:p>
            <a:pPr>
              <a:lnSpc>
                <a:spcPct val="90000"/>
              </a:lnSpc>
            </a:pPr>
            <a:r>
              <a:rPr lang="en-US" altLang="ar-SA" sz="2200"/>
              <a:t>This works well, if the signal to be analyzed mainly consists of slowly varying characteristics with occasional short high frequency bursts.</a:t>
            </a:r>
          </a:p>
          <a:p>
            <a:pPr>
              <a:lnSpc>
                <a:spcPct val="90000"/>
              </a:lnSpc>
            </a:pPr>
            <a:r>
              <a:rPr lang="en-US" altLang="ar-SA" sz="2200"/>
              <a:t>Heisenberg principle still holds!!!</a:t>
            </a:r>
          </a:p>
          <a:p>
            <a:pPr>
              <a:lnSpc>
                <a:spcPct val="90000"/>
              </a:lnSpc>
            </a:pPr>
            <a:r>
              <a:rPr lang="en-US" altLang="ar-SA" sz="2200"/>
              <a:t>The function used to window the signal is called </a:t>
            </a:r>
            <a:r>
              <a:rPr lang="en-US" altLang="ar-SA" sz="2200">
                <a:solidFill>
                  <a:srgbClr val="0070C0"/>
                </a:solidFill>
              </a:rPr>
              <a:t>the </a:t>
            </a:r>
            <a:r>
              <a:rPr lang="en-US" altLang="ar-SA" sz="2200" smtClean="0">
                <a:solidFill>
                  <a:srgbClr val="0070C0"/>
                </a:solidFill>
              </a:rPr>
              <a:t>wavelet.</a:t>
            </a:r>
            <a:endParaRPr lang="en-US" altLang="ar-SA" sz="2200">
              <a:solidFill>
                <a:srgbClr val="0070C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3B8E435-5DF5-44DE-83D2-9F90DF09A99B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755550"/>
      </p:ext>
    </p:extLst>
  </p:cSld>
  <p:clrMapOvr>
    <a:masterClrMapping/>
  </p:clrMapOvr>
  <p:transition spd="slow">
    <p:random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mtClean="0"/>
              <a:t>WAVELET TRANSFORM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sz="quarter" idx="1"/>
          </p:nvPr>
        </p:nvSpPr>
        <p:spPr>
          <a:xfrm>
            <a:off x="401137" y="641295"/>
            <a:ext cx="8077200" cy="555955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mtClean="0"/>
              <a:t>Wavelet </a:t>
            </a:r>
            <a:r>
              <a:rPr lang="en-US"/>
              <a:t>transform also provides time-frequency </a:t>
            </a:r>
            <a:r>
              <a:rPr lang="en-US" smtClean="0"/>
              <a:t>view</a:t>
            </a:r>
          </a:p>
          <a:p>
            <a:pPr lvl="1">
              <a:lnSpc>
                <a:spcPct val="90000"/>
              </a:lnSpc>
            </a:pPr>
            <a:r>
              <a:rPr lang="en-US" sz="2400" smtClean="0"/>
              <a:t>Decomposes </a:t>
            </a:r>
            <a:r>
              <a:rPr lang="en-US" sz="2400"/>
              <a:t>signal in terms of duration-limited, band-pass components</a:t>
            </a:r>
          </a:p>
          <a:p>
            <a:pPr lvl="2">
              <a:lnSpc>
                <a:spcPct val="90000"/>
              </a:lnSpc>
              <a:buFont typeface="Wingdings" panose="05000000000000000000" pitchFamily="2" charset="2"/>
              <a:buChar char="v"/>
            </a:pPr>
            <a:r>
              <a:rPr lang="en-US" sz="2400" smtClean="0"/>
              <a:t>High-frequency components </a:t>
            </a:r>
            <a:r>
              <a:rPr lang="en-US" sz="2400"/>
              <a:t>are short-duration, wide-band</a:t>
            </a:r>
          </a:p>
          <a:p>
            <a:pPr lvl="2">
              <a:lnSpc>
                <a:spcPct val="90000"/>
              </a:lnSpc>
              <a:buFont typeface="Wingdings" panose="05000000000000000000" pitchFamily="2" charset="2"/>
              <a:buChar char="v"/>
            </a:pPr>
            <a:r>
              <a:rPr lang="en-US" sz="2400" smtClean="0"/>
              <a:t>Low-frequency components </a:t>
            </a:r>
            <a:r>
              <a:rPr lang="en-US" sz="2400"/>
              <a:t>are longer-duration, narrow-band</a:t>
            </a:r>
          </a:p>
          <a:p>
            <a:pPr lvl="1">
              <a:lnSpc>
                <a:spcPct val="90000"/>
              </a:lnSpc>
            </a:pPr>
            <a:r>
              <a:rPr lang="en-US" sz="2400" smtClean="0"/>
              <a:t>Can </a:t>
            </a:r>
            <a:r>
              <a:rPr lang="en-US" sz="2400"/>
              <a:t>provide combo of good </a:t>
            </a:r>
            <a:r>
              <a:rPr lang="en-US" sz="2400">
                <a:solidFill>
                  <a:srgbClr val="0070C0"/>
                </a:solidFill>
              </a:rPr>
              <a:t>time-frequency</a:t>
            </a:r>
            <a:r>
              <a:rPr lang="en-US" sz="2400"/>
              <a:t> localization and orthogonality</a:t>
            </a:r>
          </a:p>
          <a:p>
            <a:pPr lvl="2">
              <a:lnSpc>
                <a:spcPct val="90000"/>
              </a:lnSpc>
              <a:buFont typeface="Wingdings" panose="05000000000000000000" pitchFamily="2" charset="2"/>
              <a:buChar char="v"/>
            </a:pPr>
            <a:r>
              <a:rPr lang="en-US" sz="2400"/>
              <a:t>The STFT can’t do this</a:t>
            </a:r>
          </a:p>
          <a:p>
            <a:pPr lvl="1">
              <a:lnSpc>
                <a:spcPct val="90000"/>
              </a:lnSpc>
            </a:pPr>
            <a:r>
              <a:rPr lang="en-US" sz="2400" smtClean="0"/>
              <a:t>More </a:t>
            </a:r>
            <a:r>
              <a:rPr lang="en-US" sz="2400"/>
              <a:t>precisely, wavelets give time-scale viewpoint</a:t>
            </a:r>
          </a:p>
          <a:p>
            <a:pPr lvl="2">
              <a:lnSpc>
                <a:spcPct val="90000"/>
              </a:lnSpc>
              <a:buFont typeface="Wingdings" panose="05000000000000000000" pitchFamily="2" charset="2"/>
              <a:buChar char="v"/>
            </a:pPr>
            <a:r>
              <a:rPr lang="en-US" sz="2400"/>
              <a:t>This is connected to the multi-resolution viewpoint of wavelets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3B8E435-5DF5-44DE-83D2-9F90DF09A99B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745008"/>
      </p:ext>
    </p:extLst>
  </p:cSld>
  <p:clrMapOvr>
    <a:masterClrMapping/>
  </p:clrMapOvr>
  <p:transition spd="slow">
    <p:random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/>
              <a:t>Image Pyramids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quarter" idx="1"/>
          </p:nvPr>
        </p:nvSpPr>
        <p:spPr>
          <a:xfrm>
            <a:off x="401137" y="641295"/>
            <a:ext cx="8077200" cy="5559552"/>
          </a:xfrm>
        </p:spPr>
        <p:txBody>
          <a:bodyPr>
            <a:normAutofit/>
          </a:bodyPr>
          <a:lstStyle/>
          <a:p>
            <a:pPr marL="609600" indent="-609600">
              <a:buClrTx/>
              <a:buSzPct val="100000"/>
              <a:buFont typeface="Wingdings" panose="05000000000000000000" pitchFamily="2" charset="2"/>
              <a:buAutoNum type="arabicPeriod"/>
            </a:pPr>
            <a:r>
              <a:rPr lang="en-US" altLang="ar-SA" sz="2200"/>
              <a:t>Compute a reduced-resolution approximation of the input image</a:t>
            </a:r>
          </a:p>
          <a:p>
            <a:pPr marL="990600" lvl="1" indent="-533400">
              <a:buFont typeface="Wingdings" panose="05000000000000000000" pitchFamily="2" charset="2"/>
              <a:buChar char="§"/>
            </a:pPr>
            <a:r>
              <a:rPr lang="en-US" altLang="ar-SA" sz="2200"/>
              <a:t>Filtering (Averaging, Gaussian)</a:t>
            </a:r>
          </a:p>
          <a:p>
            <a:pPr marL="990600" lvl="1" indent="-533400">
              <a:buFont typeface="Wingdings" panose="05000000000000000000" pitchFamily="2" charset="2"/>
              <a:buChar char="§"/>
            </a:pPr>
            <a:r>
              <a:rPr lang="en-US" altLang="ar-SA" sz="2200"/>
              <a:t>Down-sampling</a:t>
            </a:r>
          </a:p>
          <a:p>
            <a:pPr marL="609600" indent="-609600">
              <a:buClrTx/>
              <a:buSzPct val="100000"/>
              <a:buFont typeface="Wingdings" panose="05000000000000000000" pitchFamily="2" charset="2"/>
              <a:buAutoNum type="arabicPeriod"/>
            </a:pPr>
            <a:r>
              <a:rPr lang="en-US" altLang="ar-SA" sz="2200"/>
              <a:t>Up-sample the output of the previous by a factor 2 </a:t>
            </a:r>
          </a:p>
          <a:p>
            <a:pPr marL="609600" indent="-609600">
              <a:buClrTx/>
              <a:buSzPct val="100000"/>
              <a:buFont typeface="Wingdings" panose="05000000000000000000" pitchFamily="2" charset="2"/>
              <a:buAutoNum type="arabicPeriod"/>
            </a:pPr>
            <a:r>
              <a:rPr lang="en-US" altLang="ar-SA" sz="2200"/>
              <a:t>Compute the difference between the prediction of </a:t>
            </a:r>
            <a:r>
              <a:rPr lang="en-US" altLang="ar-SA" sz="2200" i="1">
                <a:solidFill>
                  <a:srgbClr val="0000FF"/>
                </a:solidFill>
              </a:rPr>
              <a:t>step 2 </a:t>
            </a:r>
            <a:r>
              <a:rPr lang="en-US" altLang="ar-SA" sz="2200"/>
              <a:t>and the input to</a:t>
            </a:r>
            <a:r>
              <a:rPr lang="en-US" altLang="ar-SA" sz="2200" i="1"/>
              <a:t> </a:t>
            </a:r>
            <a:r>
              <a:rPr lang="en-US" altLang="ar-SA" sz="2200" i="1">
                <a:solidFill>
                  <a:srgbClr val="0000FF"/>
                </a:solidFill>
              </a:rPr>
              <a:t>Step 1</a:t>
            </a:r>
            <a:r>
              <a:rPr lang="en-US" altLang="ar-SA" sz="2200" i="1"/>
              <a:t>.</a:t>
            </a:r>
            <a:endParaRPr lang="en-US" altLang="ar-SA" sz="2200" b="1" i="1">
              <a:solidFill>
                <a:srgbClr val="009999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3B8E435-5DF5-44DE-83D2-9F90DF09A99B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444" b="46970"/>
          <a:stretch>
            <a:fillRect/>
          </a:stretch>
        </p:blipFill>
        <p:spPr bwMode="auto">
          <a:xfrm>
            <a:off x="401137" y="3581400"/>
            <a:ext cx="5232400" cy="28176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AutoShape 5"/>
          <p:cNvSpPr>
            <a:spLocks noChangeArrowheads="1"/>
          </p:cNvSpPr>
          <p:nvPr/>
        </p:nvSpPr>
        <p:spPr bwMode="auto">
          <a:xfrm>
            <a:off x="6645275" y="4114800"/>
            <a:ext cx="533400" cy="533400"/>
          </a:xfrm>
          <a:prstGeom prst="upArrow">
            <a:avLst>
              <a:gd name="adj1" fmla="val 50000"/>
              <a:gd name="adj2" fmla="val 59523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 Box 6"/>
          <p:cNvSpPr txBox="1">
            <a:spLocks noChangeArrowheads="1"/>
          </p:cNvSpPr>
          <p:nvPr/>
        </p:nvSpPr>
        <p:spPr bwMode="auto">
          <a:xfrm>
            <a:off x="5121275" y="3657600"/>
            <a:ext cx="313425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Coarser, decrease resolution</a:t>
            </a:r>
          </a:p>
        </p:txBody>
      </p:sp>
      <p:sp>
        <p:nvSpPr>
          <p:cNvPr id="9" name="AutoShape 7"/>
          <p:cNvSpPr>
            <a:spLocks noChangeArrowheads="1"/>
          </p:cNvSpPr>
          <p:nvPr/>
        </p:nvSpPr>
        <p:spPr bwMode="auto">
          <a:xfrm flipV="1">
            <a:off x="6645275" y="5349947"/>
            <a:ext cx="533400" cy="533400"/>
          </a:xfrm>
          <a:prstGeom prst="upArrow">
            <a:avLst>
              <a:gd name="adj1" fmla="val 50000"/>
              <a:gd name="adj2" fmla="val 59523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 Box 8"/>
          <p:cNvSpPr txBox="1">
            <a:spLocks noChangeArrowheads="1"/>
          </p:cNvSpPr>
          <p:nvPr/>
        </p:nvSpPr>
        <p:spPr bwMode="auto">
          <a:xfrm>
            <a:off x="5584825" y="5883347"/>
            <a:ext cx="276235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Finer, increase resolution</a:t>
            </a:r>
          </a:p>
        </p:txBody>
      </p:sp>
    </p:spTree>
    <p:extLst>
      <p:ext uri="{BB962C8B-B14F-4D97-AF65-F5344CB8AC3E}">
        <p14:creationId xmlns:p14="http://schemas.microsoft.com/office/powerpoint/2010/main" val="3340138663"/>
      </p:ext>
    </p:extLst>
  </p:cSld>
  <p:clrMapOvr>
    <a:masterClrMapping/>
  </p:clrMapOvr>
  <p:transition spd="slow">
    <p:random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/>
              <a:t>Image Pyramids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3B8E435-5DF5-44DE-83D2-9F90DF09A99B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777884"/>
            <a:ext cx="6781799" cy="56261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8400" y="319881"/>
            <a:ext cx="2053438" cy="3518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996399"/>
      </p:ext>
    </p:extLst>
  </p:cSld>
  <p:clrMapOvr>
    <a:masterClrMapping/>
  </p:clrMapOvr>
  <p:transition spd="slow">
    <p:random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/>
              <a:t>Image Pyramids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quarter" idx="1"/>
          </p:nvPr>
        </p:nvSpPr>
        <p:spPr>
          <a:xfrm>
            <a:off x="401137" y="641295"/>
            <a:ext cx="8077200" cy="5559552"/>
          </a:xfrm>
        </p:spPr>
        <p:txBody>
          <a:bodyPr>
            <a:normAutofit/>
          </a:bodyPr>
          <a:lstStyle/>
          <a:p>
            <a:r>
              <a:rPr lang="en-US"/>
              <a:t>Compression</a:t>
            </a:r>
          </a:p>
          <a:p>
            <a:pPr lvl="1"/>
            <a:r>
              <a:rPr lang="en-US"/>
              <a:t>Capture important structures with fewer bytes</a:t>
            </a:r>
          </a:p>
          <a:p>
            <a:r>
              <a:rPr lang="en-US"/>
              <a:t>Denoising</a:t>
            </a:r>
          </a:p>
          <a:p>
            <a:pPr lvl="1"/>
            <a:r>
              <a:rPr lang="en-US"/>
              <a:t>Model statistics of pyramid sub-bands</a:t>
            </a:r>
          </a:p>
          <a:p>
            <a:r>
              <a:rPr lang="en-US"/>
              <a:t>Image </a:t>
            </a:r>
            <a:r>
              <a:rPr lang="en-US" smtClean="0"/>
              <a:t>blending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3B8E435-5DF5-44DE-83D2-9F90DF09A99B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6" name="Picture 3" descr="lef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769" y="3065463"/>
            <a:ext cx="228600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4" descr="righ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9965" y="3065463"/>
            <a:ext cx="228600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5" descr="til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8867" y="3919610"/>
            <a:ext cx="2286000" cy="22860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8682292"/>
      </p:ext>
    </p:extLst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mtClean="0"/>
              <a:t>2D WAVELET TRANSFORM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401137" y="641295"/>
                <a:ext cx="8077200" cy="5559552"/>
              </a:xfrm>
            </p:spPr>
            <p:txBody>
              <a:bodyPr>
                <a:normAutofit/>
              </a:bodyPr>
              <a:lstStyle/>
              <a:p>
                <a:r>
                  <a:rPr lang="en-US" altLang="zh-TW" smtClean="0"/>
                  <a:t>Discreet wavelet transform on image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</m:oMath>
                </a14:m>
                <a:endParaRPr lang="en-US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𝜑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𝑀𝑁</m:t>
                              </m:r>
                            </m:e>
                          </m:rad>
                        </m:den>
                      </m:f>
                      <m:nary>
                        <m:naryPr>
                          <m:chr m:val="∑"/>
                          <m:limLoc m:val="undOvr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nary>
                            <m:naryPr>
                              <m:chr m:val="∑"/>
                              <m:limLoc m:val="undOvr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/>
              </a:p>
              <a:p>
                <a:endParaRPr lang="en-US"/>
              </a:p>
            </p:txBody>
          </p:sp>
        </mc:Choice>
        <mc:Fallback>
          <p:sp>
            <p:nvSpPr>
              <p:cNvPr id="5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401137" y="641295"/>
                <a:ext cx="8077200" cy="5559552"/>
              </a:xfrm>
              <a:blipFill rotWithShape="0">
                <a:blip r:embed="rId3"/>
                <a:stretch>
                  <a:fillRect l="-377" t="-7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3B8E435-5DF5-44DE-83D2-9F90DF09A99B}" type="slidenum">
              <a:rPr lang="en-US" smtClean="0"/>
              <a:pPr/>
              <a:t>18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/>
              <p:cNvSpPr/>
              <p:nvPr/>
            </p:nvSpPr>
            <p:spPr>
              <a:xfrm>
                <a:off x="838200" y="3408371"/>
                <a:ext cx="7543800" cy="135197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𝜓</m:t>
                          </m:r>
                        </m:sub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80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280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28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𝑀𝑁</m:t>
                              </m:r>
                            </m:e>
                          </m:rad>
                        </m:den>
                      </m:f>
                      <m:nary>
                        <m:naryPr>
                          <m:chr m:val="∑"/>
                          <m:limLoc m:val="undOvr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i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sz="2800" i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nary>
                            <m:naryPr>
                              <m:chr m:val="∑"/>
                              <m:limLoc m:val="undOvr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800" i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sz="2800" i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80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  <m:sSubSup>
                                <m:sSubSup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80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sz="280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  <m:sup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80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n-US" sz="2800"/>
              </a:p>
            </p:txBody>
          </p:sp>
        </mc:Choice>
        <mc:Fallback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408371"/>
                <a:ext cx="7543800" cy="1351973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7"/>
              <p:cNvSpPr/>
              <p:nvPr/>
            </p:nvSpPr>
            <p:spPr>
              <a:xfrm>
                <a:off x="5700139" y="4926596"/>
                <a:ext cx="2462567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28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280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sz="280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2800"/>
              </a:p>
            </p:txBody>
          </p:sp>
        </mc:Choice>
        <mc:Fallback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0139" y="4926596"/>
                <a:ext cx="2462567" cy="52322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Freeform 8"/>
          <p:cNvSpPr/>
          <p:nvPr/>
        </p:nvSpPr>
        <p:spPr>
          <a:xfrm>
            <a:off x="6172200" y="917290"/>
            <a:ext cx="2044700" cy="1016514"/>
          </a:xfrm>
          <a:custGeom>
            <a:avLst/>
            <a:gdLst>
              <a:gd name="connsiteX0" fmla="*/ 0 w 2044700"/>
              <a:gd name="connsiteY0" fmla="*/ 470414 h 927614"/>
              <a:gd name="connsiteX1" fmla="*/ 1676400 w 2044700"/>
              <a:gd name="connsiteY1" fmla="*/ 13214 h 927614"/>
              <a:gd name="connsiteX2" fmla="*/ 2044700 w 2044700"/>
              <a:gd name="connsiteY2" fmla="*/ 927614 h 927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44700" h="927614">
                <a:moveTo>
                  <a:pt x="0" y="470414"/>
                </a:moveTo>
                <a:cubicBezTo>
                  <a:pt x="667808" y="203714"/>
                  <a:pt x="1335617" y="-62986"/>
                  <a:pt x="1676400" y="13214"/>
                </a:cubicBezTo>
                <a:cubicBezTo>
                  <a:pt x="2017183" y="89414"/>
                  <a:pt x="1970617" y="747697"/>
                  <a:pt x="2044700" y="927614"/>
                </a:cubicBezTo>
              </a:path>
            </a:pathLst>
          </a:custGeom>
          <a:noFill/>
          <a:ln w="28575">
            <a:solidFill>
              <a:srgbClr val="0070C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7224788" y="2079634"/>
            <a:ext cx="18758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>
                <a:solidFill>
                  <a:srgbClr val="0070C0"/>
                </a:solidFill>
              </a:rPr>
              <a:t>scaling function</a:t>
            </a:r>
          </a:p>
          <a:p>
            <a:endParaRPr lang="en-US"/>
          </a:p>
        </p:txBody>
      </p:sp>
      <p:cxnSp>
        <p:nvCxnSpPr>
          <p:cNvPr id="11" name="Curved Connector 10"/>
          <p:cNvCxnSpPr/>
          <p:nvPr/>
        </p:nvCxnSpPr>
        <p:spPr>
          <a:xfrm rot="5400000" flipH="1" flipV="1">
            <a:off x="6443772" y="3398555"/>
            <a:ext cx="569440" cy="405860"/>
          </a:xfrm>
          <a:prstGeom prst="curvedConnector3">
            <a:avLst>
              <a:gd name="adj1" fmla="val 50000"/>
            </a:avLst>
          </a:prstGeom>
          <a:ln w="28575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575239" y="2869700"/>
            <a:ext cx="1952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>
                <a:solidFill>
                  <a:srgbClr val="FF0000"/>
                </a:solidFill>
              </a:rPr>
              <a:t>wavelet function</a:t>
            </a:r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8526788"/>
      </p:ext>
    </p:extLst>
  </p:cSld>
  <p:clrMapOvr>
    <a:masterClrMapping/>
  </p:clrMapOvr>
  <p:transition spd="slow">
    <p:random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mtClean="0"/>
              <a:t>2D WAVELET TRANSFORM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401137" y="641295"/>
                <a:ext cx="8077200" cy="5559552"/>
              </a:xfrm>
            </p:spPr>
            <p:txBody>
              <a:bodyPr>
                <a:normAutofit/>
              </a:bodyPr>
              <a:lstStyle/>
              <a:p>
                <a:r>
                  <a:rPr lang="en-US" smtClean="0"/>
                  <a:t>Invert</a:t>
                </a:r>
                <a:endParaRPr lang="en-US" smtClean="0"/>
              </a:p>
              <a:p>
                <a:pPr marL="0" indent="0">
                  <a:buNone/>
                </a:pPr>
                <a:endParaRPr lang="en-US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𝑀𝑁</m:t>
                              </m:r>
                            </m:e>
                          </m:rad>
                        </m:den>
                      </m:f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limLoc m:val="undOvr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𝜑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</m:nary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𝑀𝑁</m:t>
                              </m:r>
                            </m:e>
                          </m:rad>
                        </m:den>
                      </m:f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limLoc m:val="undOvr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</m:sup>
                            <m:e>
                              <m:nary>
                                <m:naryPr>
                                  <m:chr m:val="∑"/>
                                  <m:limLoc m:val="undOvr"/>
                                  <m:supHide m:val="on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  <m:sup/>
                                <m:e>
                                  <m:nary>
                                    <m:naryPr>
                                      <m:chr m:val="∑"/>
                                      <m:limLoc m:val="undOvr"/>
                                      <m:supHide m:val="on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  <m:sup/>
                                    <m:e>
                                      <m:sSubSup>
                                        <m:sSub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𝑊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𝜓</m:t>
                                          </m:r>
                                        </m:sub>
                                        <m: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p>
                                      </m:sSubSup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</m:d>
                                      <m:sSubSup>
                                        <m:sSub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𝜓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  <m: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p>
                                      </m:sSubSup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d>
                                    </m:e>
                                  </m:nary>
                                </m:e>
                              </m:nary>
                            </m:e>
                          </m:nary>
                        </m:e>
                      </m:nary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5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401137" y="641295"/>
                <a:ext cx="8077200" cy="5559552"/>
              </a:xfrm>
              <a:blipFill rotWithShape="0">
                <a:blip r:embed="rId3"/>
                <a:stretch>
                  <a:fillRect l="-377" t="-7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3B8E435-5DF5-44DE-83D2-9F90DF09A99B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780450"/>
      </p:ext>
    </p:extLst>
  </p:cSld>
  <p:clrMapOvr>
    <a:masterClrMapping/>
  </p:clrMapOvr>
  <p:transition spd="slow">
    <p:random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Fourier Transform</a:t>
            </a:r>
          </a:p>
          <a:p>
            <a:r>
              <a:rPr lang="en-US" smtClean="0"/>
              <a:t>Wavelet Transform</a:t>
            </a:r>
          </a:p>
          <a:p>
            <a:pPr lvl="1"/>
            <a:r>
              <a:rPr lang="en-US" sz="2400" smtClean="0"/>
              <a:t>2D Wavelet Transform</a:t>
            </a:r>
          </a:p>
          <a:p>
            <a:pPr lvl="1"/>
            <a:r>
              <a:rPr lang="en-US" sz="2400" smtClean="0"/>
              <a:t>Continuous </a:t>
            </a:r>
            <a:r>
              <a:rPr lang="en-US" sz="2400"/>
              <a:t>Wavelet </a:t>
            </a:r>
            <a:r>
              <a:rPr lang="en-US" sz="2400" smtClean="0"/>
              <a:t>Transform</a:t>
            </a:r>
          </a:p>
          <a:p>
            <a:pPr lvl="1"/>
            <a:r>
              <a:rPr lang="en-US" sz="2400"/>
              <a:t>Multiresolution Analysis</a:t>
            </a:r>
          </a:p>
          <a:p>
            <a:pPr lvl="1"/>
            <a:r>
              <a:rPr lang="en-US" sz="2400" smtClean="0"/>
              <a:t>Discreet </a:t>
            </a:r>
            <a:r>
              <a:rPr lang="en-US" sz="2400"/>
              <a:t>Wavelet Transform</a:t>
            </a:r>
          </a:p>
          <a:p>
            <a:pPr lvl="1"/>
            <a:r>
              <a:rPr lang="en-US" sz="2400" smtClean="0"/>
              <a:t>Haar </a:t>
            </a:r>
            <a:r>
              <a:rPr lang="en-US" sz="2400"/>
              <a:t>Wavelet </a:t>
            </a:r>
            <a:r>
              <a:rPr lang="en-US" sz="2400" smtClean="0"/>
              <a:t>Transform</a:t>
            </a:r>
            <a:endParaRPr lang="en-US" sz="2400"/>
          </a:p>
          <a:p>
            <a:r>
              <a:rPr lang="en-US" smtClean="0"/>
              <a:t>Wavelet Transform Application</a:t>
            </a:r>
          </a:p>
          <a:p>
            <a:pPr lvl="1"/>
            <a:r>
              <a:rPr lang="en-US" smtClean="0"/>
              <a:t>JPEG 2000</a:t>
            </a:r>
          </a:p>
          <a:p>
            <a:r>
              <a:rPr lang="en-US" smtClean="0"/>
              <a:t>Demo</a:t>
            </a:r>
          </a:p>
          <a:p>
            <a:r>
              <a:rPr lang="en-US" smtClean="0"/>
              <a:t>Conclusion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3B8E435-5DF5-44DE-83D2-9F90DF09A99B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17201"/>
      </p:ext>
    </p:extLst>
  </p:cSld>
  <p:clrMapOvr>
    <a:masterClrMapping/>
  </p:clrMapOvr>
  <p:transition spd="slow">
    <p:random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mtClean="0"/>
              <a:t>2D WAVELET TRANSFORM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401137" y="641295"/>
                <a:ext cx="8077200" cy="5559552"/>
              </a:xfrm>
            </p:spPr>
            <p:txBody>
              <a:bodyPr>
                <a:normAutofit/>
              </a:bodyPr>
              <a:lstStyle/>
              <a:p>
                <a:r>
                  <a:rPr lang="en-US" smtClean="0"/>
                  <a:t>Wavelet &amp; scaling function: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/>
                        <m:t>𝜑</m:t>
                      </m:r>
                      <m:d>
                        <m:dPr>
                          <m:ctrlPr>
                            <a:rPr lang="en-US" i="1"/>
                          </m:ctrlPr>
                        </m:dPr>
                        <m:e>
                          <m:r>
                            <a:rPr lang="en-US" i="1"/>
                            <m:t>𝑥</m:t>
                          </m:r>
                          <m:r>
                            <a:rPr lang="en-US" i="1"/>
                            <m:t>,</m:t>
                          </m:r>
                          <m:r>
                            <a:rPr lang="en-US" i="1"/>
                            <m:t>𝑦</m:t>
                          </m:r>
                        </m:e>
                      </m:d>
                      <m:r>
                        <a:rPr lang="en-US" i="1"/>
                        <m:t>=</m:t>
                      </m:r>
                      <m:r>
                        <a:rPr lang="en-US" i="1"/>
                        <m:t>𝜑</m:t>
                      </m:r>
                      <m:d>
                        <m:dPr>
                          <m:ctrlPr>
                            <a:rPr lang="en-US" i="1"/>
                          </m:ctrlPr>
                        </m:dPr>
                        <m:e>
                          <m:r>
                            <a:rPr lang="en-US" i="1"/>
                            <m:t>𝑥</m:t>
                          </m:r>
                        </m:e>
                      </m:d>
                      <m:r>
                        <a:rPr lang="en-US" i="1"/>
                        <m:t>𝜑</m:t>
                      </m:r>
                      <m:d>
                        <m:dPr>
                          <m:ctrlPr>
                            <a:rPr lang="en-US" i="1"/>
                          </m:ctrlPr>
                        </m:dPr>
                        <m:e>
                          <m:r>
                            <a:rPr lang="en-US" i="1"/>
                            <m:t>𝑦</m:t>
                          </m:r>
                        </m:e>
                      </m:d>
                    </m:oMath>
                  </m:oMathPara>
                </a14:m>
                <a:endParaRPr lang="en-US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/>
                          </m:ctrlPr>
                        </m:sSupPr>
                        <m:e>
                          <m:r>
                            <a:rPr lang="en-US" i="1"/>
                            <m:t>𝜓</m:t>
                          </m:r>
                        </m:e>
                        <m:sup>
                          <m:r>
                            <a:rPr lang="en-US" i="1"/>
                            <m:t>𝐻</m:t>
                          </m:r>
                        </m:sup>
                      </m:sSup>
                      <m:d>
                        <m:dPr>
                          <m:ctrlPr>
                            <a:rPr lang="en-US" i="1"/>
                          </m:ctrlPr>
                        </m:dPr>
                        <m:e>
                          <m:r>
                            <a:rPr lang="en-US" i="1"/>
                            <m:t>𝑥</m:t>
                          </m:r>
                          <m:r>
                            <a:rPr lang="en-US" i="1"/>
                            <m:t>,</m:t>
                          </m:r>
                          <m:r>
                            <a:rPr lang="en-US" i="1"/>
                            <m:t>𝑦</m:t>
                          </m:r>
                        </m:e>
                      </m:d>
                      <m:r>
                        <a:rPr lang="en-US" i="1"/>
                        <m:t>=</m:t>
                      </m:r>
                      <m:r>
                        <a:rPr lang="en-US" i="1"/>
                        <m:t>𝜓</m:t>
                      </m:r>
                      <m:d>
                        <m:dPr>
                          <m:ctrlPr>
                            <a:rPr lang="en-US" i="1"/>
                          </m:ctrlPr>
                        </m:dPr>
                        <m:e>
                          <m:r>
                            <a:rPr lang="en-US" i="1"/>
                            <m:t>𝑥</m:t>
                          </m:r>
                        </m:e>
                      </m:d>
                      <m:r>
                        <a:rPr lang="en-US" i="1"/>
                        <m:t>𝜑</m:t>
                      </m:r>
                      <m:d>
                        <m:dPr>
                          <m:ctrlPr>
                            <a:rPr lang="en-US" i="1"/>
                          </m:ctrlPr>
                        </m:dPr>
                        <m:e>
                          <m:r>
                            <a:rPr lang="en-US" i="1"/>
                            <m:t>𝑦</m:t>
                          </m:r>
                        </m:e>
                      </m:d>
                    </m:oMath>
                  </m:oMathPara>
                </a14:m>
                <a:endParaRPr lang="en-US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/>
                          </m:ctrlPr>
                        </m:sSupPr>
                        <m:e>
                          <m:r>
                            <a:rPr lang="en-US" i="1"/>
                            <m:t>𝜓</m:t>
                          </m:r>
                        </m:e>
                        <m:sup>
                          <m:r>
                            <a:rPr lang="en-US" i="1"/>
                            <m:t>𝑉</m:t>
                          </m:r>
                        </m:sup>
                      </m:sSup>
                      <m:d>
                        <m:dPr>
                          <m:ctrlPr>
                            <a:rPr lang="en-US" i="1"/>
                          </m:ctrlPr>
                        </m:dPr>
                        <m:e>
                          <m:r>
                            <a:rPr lang="en-US" i="1"/>
                            <m:t>𝑥</m:t>
                          </m:r>
                          <m:r>
                            <a:rPr lang="en-US" i="1"/>
                            <m:t>,</m:t>
                          </m:r>
                          <m:r>
                            <a:rPr lang="en-US" i="1"/>
                            <m:t>𝑦</m:t>
                          </m:r>
                        </m:e>
                      </m:d>
                      <m:r>
                        <a:rPr lang="en-US" i="1"/>
                        <m:t>=</m:t>
                      </m:r>
                      <m:r>
                        <a:rPr lang="en-US" i="1"/>
                        <m:t>𝜑</m:t>
                      </m:r>
                      <m:d>
                        <m:dPr>
                          <m:ctrlPr>
                            <a:rPr lang="en-US" i="1"/>
                          </m:ctrlPr>
                        </m:dPr>
                        <m:e>
                          <m:r>
                            <a:rPr lang="en-US" i="1"/>
                            <m:t>𝑥</m:t>
                          </m:r>
                        </m:e>
                      </m:d>
                      <m:r>
                        <a:rPr lang="en-US" i="1"/>
                        <m:t>𝜓</m:t>
                      </m:r>
                      <m:d>
                        <m:dPr>
                          <m:ctrlPr>
                            <a:rPr lang="en-US" i="1"/>
                          </m:ctrlPr>
                        </m:dPr>
                        <m:e>
                          <m:r>
                            <a:rPr lang="en-US" i="1"/>
                            <m:t>𝑦</m:t>
                          </m:r>
                        </m:e>
                      </m:d>
                    </m:oMath>
                  </m:oMathPara>
                </a14:m>
                <a:endParaRPr lang="en-US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/>
                          </m:ctrlPr>
                        </m:sSupPr>
                        <m:e>
                          <m:r>
                            <a:rPr lang="en-US" i="1"/>
                            <m:t>𝜓</m:t>
                          </m:r>
                        </m:e>
                        <m:sup>
                          <m:r>
                            <a:rPr lang="en-US" i="1"/>
                            <m:t>𝐷</m:t>
                          </m:r>
                        </m:sup>
                      </m:sSup>
                      <m:d>
                        <m:dPr>
                          <m:ctrlPr>
                            <a:rPr lang="en-US" i="1"/>
                          </m:ctrlPr>
                        </m:dPr>
                        <m:e>
                          <m:r>
                            <a:rPr lang="en-US" i="1"/>
                            <m:t>𝑥</m:t>
                          </m:r>
                          <m:r>
                            <a:rPr lang="en-US" i="1"/>
                            <m:t>,</m:t>
                          </m:r>
                          <m:r>
                            <a:rPr lang="en-US" i="1"/>
                            <m:t>𝑦</m:t>
                          </m:r>
                        </m:e>
                      </m:d>
                      <m:r>
                        <a:rPr lang="en-US" i="1"/>
                        <m:t>=</m:t>
                      </m:r>
                      <m:r>
                        <a:rPr lang="en-US" i="1"/>
                        <m:t>𝜓</m:t>
                      </m:r>
                      <m:d>
                        <m:dPr>
                          <m:ctrlPr>
                            <a:rPr lang="en-US" i="1"/>
                          </m:ctrlPr>
                        </m:dPr>
                        <m:e>
                          <m:r>
                            <a:rPr lang="en-US" i="1"/>
                            <m:t>𝑥</m:t>
                          </m:r>
                        </m:e>
                      </m:d>
                      <m:r>
                        <a:rPr lang="en-US" i="1"/>
                        <m:t>𝜓</m:t>
                      </m:r>
                      <m:d>
                        <m:dPr>
                          <m:ctrlPr>
                            <a:rPr lang="en-US" i="1"/>
                          </m:ctrlPr>
                        </m:dPr>
                        <m:e>
                          <m:r>
                            <a:rPr lang="en-US" i="1"/>
                            <m:t>𝑦</m:t>
                          </m:r>
                        </m:e>
                      </m:d>
                    </m:oMath>
                  </m:oMathPara>
                </a14:m>
                <a:endParaRPr lang="en-US" smtClean="0"/>
              </a:p>
              <a:p>
                <a:pPr marL="0" indent="0">
                  <a:buNone/>
                </a:pPr>
                <a:endParaRPr lang="en-US" smtClean="0"/>
              </a:p>
            </p:txBody>
          </p:sp>
        </mc:Choice>
        <mc:Fallback>
          <p:sp>
            <p:nvSpPr>
              <p:cNvPr id="5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401137" y="641295"/>
                <a:ext cx="8077200" cy="5559552"/>
              </a:xfrm>
              <a:blipFill rotWithShape="0">
                <a:blip r:embed="rId3"/>
                <a:stretch>
                  <a:fillRect l="-377" t="-7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3B8E435-5DF5-44DE-83D2-9F90DF09A99B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858000" y="1371600"/>
            <a:ext cx="1273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horizontal</a:t>
            </a:r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999063" y="1844065"/>
            <a:ext cx="990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vertical</a:t>
            </a:r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935940" y="2298567"/>
            <a:ext cx="1098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diagonal</a:t>
            </a:r>
            <a:endParaRPr lang="en-US"/>
          </a:p>
        </p:txBody>
      </p:sp>
      <p:pic>
        <p:nvPicPr>
          <p:cNvPr id="10" name="Picture 9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624" y="3174303"/>
            <a:ext cx="8236976" cy="2760345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/>
          <p:cNvSpPr txBox="1"/>
          <p:nvPr/>
        </p:nvSpPr>
        <p:spPr>
          <a:xfrm>
            <a:off x="2819400" y="5934648"/>
            <a:ext cx="35397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Forward Wavelet transform 2D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685438"/>
      </p:ext>
    </p:extLst>
  </p:cSld>
  <p:clrMapOvr>
    <a:masterClrMapping/>
  </p:clrMapOvr>
  <p:transition spd="slow">
    <p:random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mtClean="0"/>
              <a:t>CONTINUOUS WAVELET TRANSFORM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sz="quarter" idx="1"/>
          </p:nvPr>
        </p:nvSpPr>
        <p:spPr>
          <a:xfrm>
            <a:off x="401137" y="641295"/>
            <a:ext cx="8077200" cy="5559552"/>
          </a:xfrm>
        </p:spPr>
        <p:txBody>
          <a:bodyPr>
            <a:normAutofit/>
          </a:bodyPr>
          <a:lstStyle/>
          <a:p>
            <a:pPr marL="0" indent="19050"/>
            <a:r>
              <a:rPr lang="ru-RU"/>
              <a:t>The continuous wavelet transform is the sum over all time of the signal</a:t>
            </a:r>
            <a:r>
              <a:rPr lang="en-GB"/>
              <a:t> </a:t>
            </a:r>
            <a:r>
              <a:rPr lang="ru-RU"/>
              <a:t>multiplied by scaled, shifted versions of the wavelet. This process produces</a:t>
            </a:r>
            <a:r>
              <a:rPr lang="en-GB"/>
              <a:t> </a:t>
            </a:r>
            <a:r>
              <a:rPr lang="ru-RU"/>
              <a:t>wavelet coefficients that are a function of scale and position.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3B8E435-5DF5-44DE-83D2-9F90DF09A99B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10" name="Picture 2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6" t="6584" r="3180" b="7822"/>
          <a:stretch/>
        </p:blipFill>
        <p:spPr>
          <a:xfrm>
            <a:off x="254000" y="4076700"/>
            <a:ext cx="8382000" cy="2095500"/>
          </a:xfrm>
          <a:prstGeom prst="rect">
            <a:avLst/>
          </a:prstGeom>
          <a:noFill/>
          <a:ln/>
        </p:spPr>
      </p:pic>
    </p:spTree>
    <p:extLst>
      <p:ext uri="{BB962C8B-B14F-4D97-AF65-F5344CB8AC3E}">
        <p14:creationId xmlns:p14="http://schemas.microsoft.com/office/powerpoint/2010/main" val="2366861629"/>
      </p:ext>
    </p:extLst>
  </p:cSld>
  <p:clrMapOvr>
    <a:masterClrMapping/>
  </p:clrMapOvr>
  <p:transition spd="slow">
    <p:random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mtClean="0"/>
              <a:t>CONTINUOUS WAVELET TRANSFORM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401137" y="641295"/>
                <a:ext cx="8077200" cy="5559552"/>
              </a:xfrm>
            </p:spPr>
            <p:txBody>
              <a:bodyPr>
                <a:normAutofit/>
              </a:bodyPr>
              <a:lstStyle/>
              <a:p>
                <a:r>
                  <a:rPr lang="en-US" altLang="zh-TW" smtClean="0"/>
                  <a:t>Width of the window is changed as the transform is computed for every </a:t>
                </a:r>
                <a:r>
                  <a:rPr lang="en-US" altLang="zh-TW"/>
                  <a:t>spectral </a:t>
                </a:r>
                <a:r>
                  <a:rPr lang="en-US" altLang="zh-TW" smtClean="0"/>
                  <a:t>components.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𝜓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d>
                            </m:e>
                          </m:rad>
                        </m:den>
                      </m:f>
                      <m:nary>
                        <m:naryPr>
                          <m:limLoc m:val="subSup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−∞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)∙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den>
                              </m:f>
                            </m:e>
                          </m:d>
                        </m:e>
                      </m:nary>
                      <m:r>
                        <a:rPr lang="en-US" i="1">
                          <a:latin typeface="Cambria Math" panose="02040503050406030204" pitchFamily="18" charset="0"/>
                        </a:rPr>
                        <m:t>𝑑𝑡</m:t>
                      </m:r>
                    </m:oMath>
                  </m:oMathPara>
                </a14:m>
                <a:endParaRPr lang="en-US" altLang="zh-TW" smtClean="0"/>
              </a:p>
              <a:p>
                <a:pPr marL="0" indent="0">
                  <a:buNone/>
                </a:pPr>
                <a:r>
                  <a:rPr lang="en-US" smtClean="0"/>
                  <a:t>	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US"/>
                  <a:t>: translation </a:t>
                </a:r>
                <a:r>
                  <a:rPr lang="en-US" smtClean="0"/>
                  <a:t>(the </a:t>
                </a:r>
                <a:r>
                  <a:rPr lang="en-US"/>
                  <a:t>location of the window</a:t>
                </a:r>
                <a:r>
                  <a:rPr lang="en-US" smtClean="0"/>
                  <a:t>)</a:t>
                </a:r>
              </a:p>
              <a:p>
                <a:pPr marL="0" indent="0">
                  <a:buNone/>
                </a:pPr>
                <a:r>
                  <a:rPr lang="en-US" smtClean="0"/>
                  <a:t>	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mtClean="0"/>
                  <a:t>: scale</a:t>
                </a:r>
              </a:p>
              <a:p>
                <a:pPr marL="0" indent="0">
                  <a:buNone/>
                </a:pPr>
                <a:r>
                  <a:rPr lang="en-US" smtClean="0"/>
                  <a:t>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mtClean="0"/>
                  <a:t>: mother wavelet</a:t>
                </a:r>
              </a:p>
              <a:p>
                <a:pPr marL="0" indent="0">
                  <a:buNone/>
                </a:pPr>
                <a:r>
                  <a:rPr lang="en-US" smtClean="0"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∗</m:t>
                    </m:r>
                  </m:oMath>
                </a14:m>
                <a:r>
                  <a:rPr lang="en-US" smtClean="0"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denotes complex conjugation</a:t>
                </a:r>
                <a:endParaRPr lang="en-US"/>
              </a:p>
            </p:txBody>
          </p:sp>
        </mc:Choice>
        <mc:Fallback xmlns="">
          <p:sp>
            <p:nvSpPr>
              <p:cNvPr id="5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401137" y="641295"/>
                <a:ext cx="8077200" cy="5559552"/>
              </a:xfrm>
              <a:blipFill rotWithShape="0">
                <a:blip r:embed="rId3"/>
                <a:stretch>
                  <a:fillRect l="-377" t="-7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3B8E435-5DF5-44DE-83D2-9F90DF09A99B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10" name="Picture 25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6" t="6584" r="3180" b="7822"/>
          <a:stretch/>
        </p:blipFill>
        <p:spPr>
          <a:xfrm>
            <a:off x="254000" y="4076700"/>
            <a:ext cx="8382000" cy="2095500"/>
          </a:xfrm>
          <a:prstGeom prst="rect">
            <a:avLst/>
          </a:prstGeom>
          <a:noFill/>
          <a:ln/>
        </p:spPr>
      </p:pic>
    </p:spTree>
    <p:extLst>
      <p:ext uri="{BB962C8B-B14F-4D97-AF65-F5344CB8AC3E}">
        <p14:creationId xmlns:p14="http://schemas.microsoft.com/office/powerpoint/2010/main" val="4013682136"/>
      </p:ext>
    </p:extLst>
  </p:cSld>
  <p:clrMapOvr>
    <a:masterClrMapping/>
  </p:clrMapOvr>
  <p:transition spd="slow">
    <p:random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mtClean="0"/>
              <a:t>CONTINUOUS WAVELET TRANSFORM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401137" y="641295"/>
                <a:ext cx="8077200" cy="5559552"/>
              </a:xfrm>
            </p:spPr>
            <p:txBody>
              <a:bodyPr>
                <a:normAutofit/>
              </a:bodyPr>
              <a:lstStyle/>
              <a:p>
                <a:r>
                  <a:rPr lang="en-US" altLang="zh-TW" smtClean="0"/>
                  <a:t>Wavelet function: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d>
                            </m:e>
                          </m:rad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den>
                          </m:f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𝜏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ℝ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≠0</m:t>
                      </m:r>
                    </m:oMath>
                  </m:oMathPara>
                </a14:m>
                <a:endParaRPr lang="en-US" smtClean="0"/>
              </a:p>
              <a:p>
                <a:pPr marL="0" indent="0">
                  <a:buNone/>
                </a:pPr>
                <a:r>
                  <a:rPr lang="en-US" smtClean="0"/>
                  <a:t>	or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𝜓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subSup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−∞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)∙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i="1">
                          <a:latin typeface="Cambria Math" panose="02040503050406030204" pitchFamily="18" charset="0"/>
                        </a:rPr>
                        <m:t>𝑑𝑡</m:t>
                      </m:r>
                    </m:oMath>
                  </m:oMathPara>
                </a14:m>
                <a:endParaRPr lang="en-US" smtClean="0"/>
              </a:p>
              <a:p>
                <a:r>
                  <a:rPr lang="en-US"/>
                  <a:t>Invert CWT: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sub>
                          </m:sSub>
                        </m:den>
                      </m:f>
                      <m:nary>
                        <m:naryPr>
                          <m:limLoc m:val="subSup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limLoc m:val="subSup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−∞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∞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𝜏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</m:d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𝜓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𝜏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</m:nary>
                            </m:e>
                          </m:d>
                        </m:e>
                      </m:nary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𝑑𝑠</m:t>
                          </m:r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mtClean="0"/>
              </a:p>
              <a:p>
                <a:r>
                  <a:rPr lang="en-US"/>
                  <a:t>Continuous transform: map functions to </a:t>
                </a:r>
                <a:r>
                  <a:rPr lang="en-US" smtClean="0"/>
                  <a:t>functions.</a:t>
                </a:r>
                <a:endParaRPr lang="en-US"/>
              </a:p>
              <a:p>
                <a:r>
                  <a:rPr lang="en-US"/>
                  <a:t>Discrete transform: map sequences to </a:t>
                </a:r>
                <a:r>
                  <a:rPr lang="en-US" smtClean="0"/>
                  <a:t>sequences.</a:t>
                </a:r>
                <a:endParaRPr lang="en-US"/>
              </a:p>
            </p:txBody>
          </p:sp>
        </mc:Choice>
        <mc:Fallback xmlns="">
          <p:sp>
            <p:nvSpPr>
              <p:cNvPr id="5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401137" y="641295"/>
                <a:ext cx="8077200" cy="5559552"/>
              </a:xfrm>
              <a:blipFill rotWithShape="0">
                <a:blip r:embed="rId3"/>
                <a:stretch>
                  <a:fillRect l="-377" t="-7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3B8E435-5DF5-44DE-83D2-9F90DF09A99B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244090"/>
      </p:ext>
    </p:extLst>
  </p:cSld>
  <p:clrMapOvr>
    <a:masterClrMapping/>
  </p:clrMapOvr>
  <p:transition spd="slow">
    <p:random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mtClean="0"/>
              <a:t>CONTINUOUS WAVELET TRANSFORM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sz="quarter" idx="1"/>
          </p:nvPr>
        </p:nvSpPr>
        <p:spPr>
          <a:xfrm>
            <a:off x="401137" y="641295"/>
            <a:ext cx="8077200" cy="5559552"/>
          </a:xfrm>
        </p:spPr>
        <p:txBody>
          <a:bodyPr>
            <a:normAutofit/>
          </a:bodyPr>
          <a:lstStyle/>
          <a:p>
            <a:r>
              <a:rPr lang="en-US" b="1">
                <a:solidFill>
                  <a:srgbClr val="003333"/>
                </a:solidFill>
              </a:rPr>
              <a:t>Five Easy Steps to a Continuous Wavelet Transform</a:t>
            </a:r>
            <a:endParaRPr lang="en-US">
              <a:latin typeface="Times New Roman" panose="02020603050405020304" pitchFamily="18" charset="0"/>
            </a:endParaRPr>
          </a:p>
          <a:p>
            <a:pPr marL="822960" lvl="1" indent="-457200">
              <a:buSzPct val="100000"/>
              <a:buFont typeface="+mj-lt"/>
              <a:buAutoNum type="arabicPeriod"/>
            </a:pPr>
            <a:r>
              <a:rPr lang="en-US" sz="2400" smtClean="0"/>
              <a:t>Take </a:t>
            </a:r>
            <a:r>
              <a:rPr lang="en-US" sz="2400"/>
              <a:t>a wavelet and compare it to a section at the start of the original signal. </a:t>
            </a:r>
          </a:p>
          <a:p>
            <a:pPr marL="822960" lvl="1" indent="-457200">
              <a:buSzPct val="100000"/>
              <a:buFont typeface="+mj-lt"/>
              <a:buAutoNum type="arabicPeriod"/>
            </a:pPr>
            <a:r>
              <a:rPr lang="en-US" sz="2400"/>
              <a:t>Calculate a number, </a:t>
            </a:r>
            <a:r>
              <a:rPr lang="en-US" sz="2400" b="1">
                <a:solidFill>
                  <a:srgbClr val="0070C0"/>
                </a:solidFill>
              </a:rPr>
              <a:t>C</a:t>
            </a:r>
            <a:r>
              <a:rPr lang="en-US" sz="2400"/>
              <a:t>, that represents how closely correlated the wavelet is with this section of the signal. The higher </a:t>
            </a:r>
            <a:r>
              <a:rPr lang="en-US" sz="2400" b="1">
                <a:solidFill>
                  <a:srgbClr val="0070C0"/>
                </a:solidFill>
              </a:rPr>
              <a:t>C</a:t>
            </a:r>
            <a:r>
              <a:rPr lang="en-US" sz="2400"/>
              <a:t> is, the more the similarity. Note that the results will depend on the shape of the wavelet you choose.</a:t>
            </a:r>
          </a:p>
          <a:p>
            <a:pPr lvl="1">
              <a:buFontTx/>
              <a:buAutoNum type="arabicPeriod"/>
            </a:pPr>
            <a:endParaRPr lang="en-US" sz="2400"/>
          </a:p>
          <a:p>
            <a:endParaRPr lang="en-US">
              <a:latin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3B8E435-5DF5-44DE-83D2-9F90DF09A99B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6" name="Picture 5" descr="ch01_i4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37" r="47862"/>
          <a:stretch/>
        </p:blipFill>
        <p:spPr bwMode="auto">
          <a:xfrm>
            <a:off x="2514600" y="3822460"/>
            <a:ext cx="4267200" cy="2456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17629002"/>
      </p:ext>
    </p:extLst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mtClean="0"/>
              <a:t>CONTINUOUS WAVELET TRANSFORM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sz="quarter" idx="1"/>
          </p:nvPr>
        </p:nvSpPr>
        <p:spPr>
          <a:xfrm>
            <a:off x="401137" y="641294"/>
            <a:ext cx="8077200" cy="6158493"/>
          </a:xfrm>
        </p:spPr>
        <p:txBody>
          <a:bodyPr>
            <a:normAutofit/>
          </a:bodyPr>
          <a:lstStyle/>
          <a:p>
            <a:r>
              <a:rPr lang="en-US" b="1">
                <a:solidFill>
                  <a:srgbClr val="003333"/>
                </a:solidFill>
              </a:rPr>
              <a:t>Five Easy Steps to a Continuous Wavelet Transform</a:t>
            </a:r>
            <a:endParaRPr lang="en-US">
              <a:latin typeface="Times New Roman" panose="02020603050405020304" pitchFamily="18" charset="0"/>
            </a:endParaRPr>
          </a:p>
          <a:p>
            <a:pPr marL="822960" lvl="1" indent="-457200">
              <a:buSzPct val="100000"/>
              <a:buFont typeface="+mj-lt"/>
              <a:buAutoNum type="arabicPeriod" startAt="3"/>
            </a:pPr>
            <a:r>
              <a:rPr lang="en-US" sz="2400" smtClean="0"/>
              <a:t>Shift </a:t>
            </a:r>
            <a:r>
              <a:rPr lang="en-US" sz="2400"/>
              <a:t>the wavelet to the right and repeat steps 1 and 2 until you've covered the whole signal</a:t>
            </a:r>
            <a:r>
              <a:rPr lang="en-US" sz="2400" smtClean="0"/>
              <a:t>.</a:t>
            </a:r>
          </a:p>
          <a:p>
            <a:pPr marL="822960" lvl="1" indent="-457200">
              <a:buSzPct val="100000"/>
              <a:buFont typeface="+mj-lt"/>
              <a:buAutoNum type="arabicPeriod" startAt="3"/>
            </a:pPr>
            <a:endParaRPr lang="en-US" sz="2400" smtClean="0"/>
          </a:p>
          <a:p>
            <a:pPr marL="822960" lvl="1" indent="-457200">
              <a:buSzPct val="100000"/>
              <a:buFont typeface="+mj-lt"/>
              <a:buAutoNum type="arabicPeriod" startAt="3"/>
            </a:pPr>
            <a:endParaRPr lang="en-US" sz="2400"/>
          </a:p>
          <a:p>
            <a:pPr marL="822960" lvl="1" indent="-457200">
              <a:buSzPct val="100000"/>
              <a:buFont typeface="+mj-lt"/>
              <a:buAutoNum type="arabicPeriod" startAt="3"/>
            </a:pPr>
            <a:endParaRPr lang="en-US" sz="2400" smtClean="0"/>
          </a:p>
          <a:p>
            <a:pPr marL="822960" lvl="1" indent="-457200">
              <a:buSzPct val="100000"/>
              <a:buFont typeface="+mj-lt"/>
              <a:buAutoNum type="arabicPeriod" startAt="3"/>
            </a:pPr>
            <a:endParaRPr lang="en-US" sz="2400"/>
          </a:p>
          <a:p>
            <a:pPr marL="822960" lvl="1" indent="-457200">
              <a:buSzPct val="100000"/>
              <a:buFont typeface="+mj-lt"/>
              <a:buAutoNum type="arabicPeriod" startAt="3"/>
            </a:pPr>
            <a:r>
              <a:rPr lang="en-US" sz="2400" smtClean="0"/>
              <a:t>Scale </a:t>
            </a:r>
            <a:r>
              <a:rPr lang="en-US" sz="2400"/>
              <a:t>(stretch) the wavelet and repeat steps 1 through 3</a:t>
            </a:r>
            <a:r>
              <a:rPr lang="en-US" sz="2400" smtClean="0"/>
              <a:t>.</a:t>
            </a:r>
          </a:p>
          <a:p>
            <a:pPr marL="822960" lvl="1" indent="-457200">
              <a:buSzPct val="100000"/>
              <a:buFont typeface="+mj-lt"/>
              <a:buAutoNum type="arabicPeriod" startAt="3"/>
            </a:pPr>
            <a:endParaRPr lang="en-US" sz="2400"/>
          </a:p>
          <a:p>
            <a:pPr marL="822960" lvl="1" indent="-457200">
              <a:buSzPct val="100000"/>
              <a:buFont typeface="+mj-lt"/>
              <a:buAutoNum type="arabicPeriod" startAt="3"/>
            </a:pPr>
            <a:endParaRPr lang="en-US" sz="2400" smtClean="0"/>
          </a:p>
          <a:p>
            <a:pPr marL="822960" lvl="1" indent="-457200">
              <a:buSzPct val="100000"/>
              <a:buFont typeface="+mj-lt"/>
              <a:buAutoNum type="arabicPeriod" startAt="3"/>
            </a:pPr>
            <a:endParaRPr lang="en-US" sz="2400"/>
          </a:p>
          <a:p>
            <a:pPr marL="822960" lvl="1" indent="-457200">
              <a:buSzPct val="100000"/>
              <a:buFont typeface="+mj-lt"/>
              <a:buAutoNum type="arabicPeriod" startAt="3"/>
            </a:pPr>
            <a:r>
              <a:rPr lang="en-US" sz="2400" smtClean="0"/>
              <a:t>Repeat steps </a:t>
            </a:r>
            <a:r>
              <a:rPr lang="en-US" sz="2400"/>
              <a:t>1 through 4 for all scales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3B8E435-5DF5-44DE-83D2-9F90DF09A99B}" type="slidenum">
              <a:rPr lang="en-US" smtClean="0"/>
              <a:pPr/>
              <a:t>25</a:t>
            </a:fld>
            <a:endParaRPr lang="en-US"/>
          </a:p>
        </p:txBody>
      </p:sp>
      <p:pic>
        <p:nvPicPr>
          <p:cNvPr id="7" name="Picture 4" descr="ch01_i49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83" r="46394"/>
          <a:stretch/>
        </p:blipFill>
        <p:spPr bwMode="auto">
          <a:xfrm>
            <a:off x="2209800" y="1981200"/>
            <a:ext cx="3276601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5" descr="ch01_i5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47" r="47861"/>
          <a:stretch/>
        </p:blipFill>
        <p:spPr bwMode="auto">
          <a:xfrm>
            <a:off x="3429000" y="4120903"/>
            <a:ext cx="2819400" cy="16418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06514708"/>
      </p:ext>
    </p:extLst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/>
              <a:t>Fourier vs. Wavelet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3B8E435-5DF5-44DE-83D2-9F90DF09A99B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6" name="Picture 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563562"/>
            <a:ext cx="5722002" cy="4999038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1828800" y="6193810"/>
            <a:ext cx="56653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/>
              <a:t>From </a:t>
            </a:r>
            <a:r>
              <a:rPr lang="en-US" altLang="zh-TW" sz="1200">
                <a:hlinkClick r:id="rId4"/>
              </a:rPr>
              <a:t>http://www.cerm.unifi.it/EUcourse2001/Gunther_lecturenotes.pdf</a:t>
            </a:r>
            <a:r>
              <a:rPr lang="en-US" altLang="zh-TW" sz="1200"/>
              <a:t>, </a:t>
            </a:r>
            <a:r>
              <a:rPr lang="en-US" altLang="zh-TW" sz="1200" smtClean="0"/>
              <a:t>p.10</a:t>
            </a:r>
            <a:endParaRPr lang="en-US" sz="1200"/>
          </a:p>
        </p:txBody>
      </p:sp>
      <p:sp>
        <p:nvSpPr>
          <p:cNvPr id="7" name="TextBox 6"/>
          <p:cNvSpPr txBox="1"/>
          <p:nvPr/>
        </p:nvSpPr>
        <p:spPr>
          <a:xfrm>
            <a:off x="2895600" y="5768082"/>
            <a:ext cx="3350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Fourier vs Wavelet transform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681096"/>
      </p:ext>
    </p:extLst>
  </p:cSld>
  <p:clrMapOvr>
    <a:masterClrMapping/>
  </p:clrMapOvr>
  <p:transition spd="slow">
    <p:random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/>
              <a:t>Fourier vs. Wavelet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3B8E435-5DF5-44DE-83D2-9F90DF09A99B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25" y="928687"/>
            <a:ext cx="8650642" cy="4862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643235"/>
      </p:ext>
    </p:extLst>
  </p:cSld>
  <p:clrMapOvr>
    <a:masterClrMapping/>
  </p:clrMapOvr>
  <p:transition spd="slow">
    <p:random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/>
              <a:t>Fourier vs. Wavelet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sz="quarter" idx="1"/>
          </p:nvPr>
        </p:nvSpPr>
        <p:spPr>
          <a:xfrm>
            <a:off x="401137" y="641295"/>
            <a:ext cx="8077200" cy="555955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/>
              <a:t>Fourier</a:t>
            </a:r>
          </a:p>
          <a:p>
            <a:pPr lvl="1">
              <a:lnSpc>
                <a:spcPct val="90000"/>
              </a:lnSpc>
            </a:pPr>
            <a:r>
              <a:rPr lang="en-US" sz="2400"/>
              <a:t>Loses time (location) coordinate completely</a:t>
            </a:r>
          </a:p>
          <a:p>
            <a:pPr lvl="1">
              <a:lnSpc>
                <a:spcPct val="90000"/>
              </a:lnSpc>
            </a:pPr>
            <a:r>
              <a:rPr lang="en-US" sz="2400"/>
              <a:t>Analyses the whole signal</a:t>
            </a:r>
          </a:p>
          <a:p>
            <a:pPr lvl="1">
              <a:lnSpc>
                <a:spcPct val="90000"/>
              </a:lnSpc>
            </a:pPr>
            <a:r>
              <a:rPr lang="en-US" sz="2400"/>
              <a:t>Short pieces lose “frequency” meaning</a:t>
            </a:r>
          </a:p>
          <a:p>
            <a:pPr lvl="1">
              <a:lnSpc>
                <a:spcPct val="90000"/>
              </a:lnSpc>
              <a:buClr>
                <a:schemeClr val="folHlink"/>
              </a:buClr>
              <a:buNone/>
            </a:pPr>
            <a:endParaRPr lang="en-US" sz="2400"/>
          </a:p>
          <a:p>
            <a:pPr>
              <a:lnSpc>
                <a:spcPct val="90000"/>
              </a:lnSpc>
            </a:pPr>
            <a:r>
              <a:rPr lang="en-US"/>
              <a:t>Wavelets</a:t>
            </a:r>
          </a:p>
          <a:p>
            <a:pPr lvl="1">
              <a:lnSpc>
                <a:spcPct val="90000"/>
              </a:lnSpc>
            </a:pPr>
            <a:r>
              <a:rPr lang="en-US" sz="2400"/>
              <a:t>Localized time-frequency analysis</a:t>
            </a:r>
          </a:p>
          <a:p>
            <a:pPr lvl="1">
              <a:lnSpc>
                <a:spcPct val="90000"/>
              </a:lnSpc>
            </a:pPr>
            <a:r>
              <a:rPr lang="en-US" sz="2400"/>
              <a:t>Short signal pieces also have significance</a:t>
            </a:r>
          </a:p>
          <a:p>
            <a:pPr lvl="1">
              <a:lnSpc>
                <a:spcPct val="90000"/>
              </a:lnSpc>
            </a:pPr>
            <a:r>
              <a:rPr lang="en-US" sz="2400"/>
              <a:t>Scale = Frequency band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3B8E435-5DF5-44DE-83D2-9F90DF09A99B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993165"/>
      </p:ext>
    </p:extLst>
  </p:cSld>
  <p:clrMapOvr>
    <a:masterClrMapping/>
  </p:clrMapOvr>
  <p:transition spd="slow">
    <p:random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mtClean="0"/>
              <a:t>Subband Coding</a:t>
            </a:r>
            <a:endParaRPr lang="en-US"/>
          </a:p>
        </p:txBody>
      </p:sp>
      <p:sp>
        <p:nvSpPr>
          <p:cNvPr id="5" name="Content Placeholder 2"/>
          <p:cNvSpPr>
            <a:spLocks noGrp="1"/>
          </p:cNvSpPr>
          <p:nvPr>
            <p:ph sz="quarter" idx="1"/>
          </p:nvPr>
        </p:nvSpPr>
        <p:spPr>
          <a:xfrm>
            <a:off x="401137" y="641295"/>
            <a:ext cx="8077200" cy="5559552"/>
          </a:xfrm>
        </p:spPr>
        <p:txBody>
          <a:bodyPr>
            <a:normAutofit/>
          </a:bodyPr>
          <a:lstStyle/>
          <a:p>
            <a:pPr algn="just"/>
            <a:r>
              <a:rPr lang="en-US"/>
              <a:t>If we regard the wavelet transform as a filter bank, then we can consider wavelet transforming a signal as passing the signal through this filter bank. </a:t>
            </a:r>
          </a:p>
          <a:p>
            <a:pPr algn="just"/>
            <a:r>
              <a:rPr lang="en-US"/>
              <a:t>The outputs of the different filter stages are the wavelet- and scaling function transform coefficients. </a:t>
            </a:r>
          </a:p>
          <a:p>
            <a:pPr algn="just"/>
            <a:r>
              <a:rPr lang="en-US"/>
              <a:t>In general we will refer to this kind of analysis as a multiresolution.</a:t>
            </a:r>
          </a:p>
          <a:p>
            <a:pPr algn="just"/>
            <a:r>
              <a:rPr lang="en-US"/>
              <a:t>That is called subband coding</a:t>
            </a:r>
            <a:r>
              <a:rPr lang="en-US" smtClean="0"/>
              <a:t>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3B8E435-5DF5-44DE-83D2-9F90DF09A99B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053429"/>
      </p:ext>
    </p:extLst>
  </p:cSld>
  <p:clrMapOvr>
    <a:masterClrMapping/>
  </p:clrMapOvr>
  <p:transition spd="slow">
    <p:random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mtClean="0"/>
              <a:t>FOURIER TRANSFORM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sz="quarter" idx="1"/>
          </p:nvPr>
        </p:nvSpPr>
        <p:spPr>
          <a:xfrm>
            <a:off x="401137" y="641295"/>
            <a:ext cx="8077200" cy="5559552"/>
          </a:xfrm>
        </p:spPr>
        <p:txBody>
          <a:bodyPr>
            <a:normAutofit/>
          </a:bodyPr>
          <a:lstStyle/>
          <a:p>
            <a:r>
              <a:rPr lang="en-US" altLang="zh-TW"/>
              <a:t>Frequency </a:t>
            </a:r>
            <a:r>
              <a:rPr lang="en-US" altLang="zh-TW" smtClean="0"/>
              <a:t>domain: Joseph </a:t>
            </a:r>
            <a:r>
              <a:rPr lang="en-US" altLang="zh-TW"/>
              <a:t>Fourier </a:t>
            </a:r>
            <a:r>
              <a:rPr lang="en-US" altLang="zh-TW" smtClean="0"/>
              <a:t>(1807).</a:t>
            </a:r>
          </a:p>
          <a:p>
            <a:endParaRPr lang="en-US" altLang="zh-TW" smtClean="0"/>
          </a:p>
          <a:p>
            <a:endParaRPr lang="en-US" altLang="zh-TW" smtClean="0"/>
          </a:p>
          <a:p>
            <a:pPr marL="0" indent="0">
              <a:buNone/>
            </a:pPr>
            <a:endParaRPr lang="en-US" altLang="zh-TW" smtClean="0"/>
          </a:p>
          <a:p>
            <a:endParaRPr lang="en-US" altLang="zh-TW" smtClean="0"/>
          </a:p>
          <a:p>
            <a:r>
              <a:rPr lang="en-US" altLang="zh-TW" smtClean="0"/>
              <a:t>Cannot </a:t>
            </a:r>
            <a:r>
              <a:rPr lang="en-US" altLang="zh-TW"/>
              <a:t>provide simultaneously time and frequency information.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3B8E435-5DF5-44DE-83D2-9F90DF09A99B}" type="slidenum">
              <a:rPr lang="en-US" smtClean="0"/>
              <a:pPr/>
              <a:t>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553537" y="1143000"/>
                <a:ext cx="7772400" cy="162448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  <m:r>
                        <a:rPr lang="en-US" sz="240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grow m:val="on"/>
                          <m:subHide m:val="on"/>
                          <m:supHide m:val="on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b="0" i="1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40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  <m:nary>
                        <m:naryPr>
                          <m:grow m:val="on"/>
                          <m:subHide m:val="on"/>
                          <m:supHide m:val="on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𝐹</m:t>
                          </m:r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)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</m:nary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537" y="1143000"/>
                <a:ext cx="7772400" cy="162448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3" descr="fourie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800" y="0"/>
            <a:ext cx="1163137" cy="1596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7752" y="3852467"/>
            <a:ext cx="2425751" cy="123982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33800" y="3626664"/>
            <a:ext cx="2057400" cy="137379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91497" y="3626664"/>
            <a:ext cx="1787482" cy="144023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58337" y="5385137"/>
            <a:ext cx="7620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Frequency = rate of </a:t>
            </a:r>
            <a:r>
              <a:rPr lang="en-US" sz="2000" smtClean="0">
                <a:latin typeface="Arial" panose="020B0604020202020204" pitchFamily="34" charset="0"/>
                <a:cs typeface="Arial" panose="020B0604020202020204" pitchFamily="34" charset="0"/>
              </a:rPr>
              <a:t>change</a:t>
            </a:r>
          </a:p>
          <a:p>
            <a:pPr algn="ctr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High frequencies correspond to </a:t>
            </a:r>
            <a:r>
              <a:rPr lang="en-US" sz="2000" smtClean="0">
                <a:latin typeface="Arial" panose="020B0604020202020204" pitchFamily="34" charset="0"/>
                <a:cs typeface="Arial" panose="020B0604020202020204" pitchFamily="34" charset="0"/>
              </a:rPr>
              <a:t>sharp 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edges, fine detail and noise</a:t>
            </a:r>
          </a:p>
          <a:p>
            <a:pPr algn="ctr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Low frequencies correspond to </a:t>
            </a:r>
            <a:r>
              <a:rPr lang="en-US" sz="2000" smtClean="0">
                <a:latin typeface="Arial" panose="020B0604020202020204" pitchFamily="34" charset="0"/>
                <a:cs typeface="Arial" panose="020B0604020202020204" pitchFamily="34" charset="0"/>
              </a:rPr>
              <a:t>smoother 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and slower changes </a:t>
            </a:r>
          </a:p>
        </p:txBody>
      </p:sp>
    </p:spTree>
    <p:extLst>
      <p:ext uri="{BB962C8B-B14F-4D97-AF65-F5344CB8AC3E}">
        <p14:creationId xmlns:p14="http://schemas.microsoft.com/office/powerpoint/2010/main" val="3584567593"/>
      </p:ext>
    </p:extLst>
  </p:cSld>
  <p:clrMapOvr>
    <a:masterClrMapping/>
  </p:clrMapOvr>
  <p:transition spd="slow">
    <p:random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mtClean="0"/>
              <a:t>MULTIRESOLUTION ANALYSIS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3B8E435-5DF5-44DE-83D2-9F90DF09A99B}" type="slidenum">
              <a:rPr lang="en-US" smtClean="0"/>
              <a:pPr/>
              <a:t>30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0" y="838200"/>
            <a:ext cx="8248650" cy="512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370585"/>
      </p:ext>
    </p:extLst>
  </p:cSld>
  <p:clrMapOvr>
    <a:masterClrMapping/>
  </p:clrMapOvr>
  <p:transition spd="slow">
    <p:random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mtClean="0"/>
              <a:t>MULTIRESOLUTION ANALYSIS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401137" y="641295"/>
                <a:ext cx="8077200" cy="5559552"/>
              </a:xfrm>
            </p:spPr>
            <p:txBody>
              <a:bodyPr>
                <a:noAutofit/>
              </a:bodyPr>
              <a:lstStyle/>
              <a:p>
                <a:pPr algn="just"/>
                <a:r>
                  <a:rPr lang="en-US" altLang="zh-TW"/>
                  <a:t>Idea: If a set of signals can be represented by a weighted sum of </a:t>
                </a:r>
                <a:r>
                  <a:rPr lang="el-GR" altLang="zh-TW"/>
                  <a:t>φ</a:t>
                </a:r>
                <a:r>
                  <a:rPr lang="en-US" altLang="zh-TW"/>
                  <a:t>(t-k), a larger set (including the original), can be represented by a weighted sum of </a:t>
                </a:r>
                <a:r>
                  <a:rPr lang="el-GR" altLang="zh-TW"/>
                  <a:t>φ</a:t>
                </a:r>
                <a:r>
                  <a:rPr lang="en-US" altLang="zh-TW"/>
                  <a:t> (2t-k).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)∈</m:t>
                          </m:r>
                        </m:e>
                      </m:nary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/>
              </a:p>
              <a:p>
                <a:pPr marL="0" indent="0">
                  <a:buNone/>
                </a:pPr>
                <a:r>
                  <a:rPr lang="en-US" altLang="zh-TW" smtClean="0"/>
                  <a:t>	</a:t>
                </a:r>
              </a:p>
              <a:p>
                <a:pPr marL="0" indent="0">
                  <a:buNone/>
                </a:pPr>
                <a:endParaRPr lang="en-US" altLang="zh-TW" smtClean="0"/>
              </a:p>
              <a:p>
                <a:pPr marL="0" indent="0">
                  <a:buNone/>
                </a:pPr>
                <a:endParaRPr lang="en-US" altLang="zh-TW"/>
              </a:p>
              <a:p>
                <a:pPr marL="0" indent="0" algn="ctr">
                  <a:buNone/>
                </a:pPr>
                <a:r>
                  <a:rPr lang="en-US" altLang="zh-TW" smtClean="0"/>
                  <a:t>Subspace: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𝑆𝑝𝑎𝑛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begChr m:val="{"/>
                        <m:endChr m:val="}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⊂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/>
                  <a:t>.</a:t>
                </a:r>
                <a:endParaRPr lang="en-US" altLang="zh-TW" smtClean="0"/>
              </a:p>
              <a:p>
                <a:r>
                  <a:rPr lang="en-US" altLang="zh-TW" smtClean="0"/>
                  <a:t>Increase </a:t>
                </a:r>
                <a:r>
                  <a:rPr lang="en-US" altLang="zh-TW"/>
                  <a:t>the size of the subspace changing the time scale of the scaling functions: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𝜑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5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401137" y="641295"/>
                <a:ext cx="8077200" cy="5559552"/>
              </a:xfrm>
              <a:blipFill rotWithShape="0">
                <a:blip r:embed="rId3"/>
                <a:stretch>
                  <a:fillRect l="-377" t="-768" r="-11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3B8E435-5DF5-44DE-83D2-9F90DF09A99B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8" name="Text Box 7"/>
          <p:cNvSpPr txBox="1">
            <a:spLocks noChangeArrowheads="1"/>
          </p:cNvSpPr>
          <p:nvPr/>
        </p:nvSpPr>
        <p:spPr bwMode="auto">
          <a:xfrm>
            <a:off x="2036763" y="3311526"/>
            <a:ext cx="3098800" cy="65405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/>
              <a:t>Real-valued expansion coefficients</a:t>
            </a:r>
          </a:p>
        </p:txBody>
      </p:sp>
      <p:sp>
        <p:nvSpPr>
          <p:cNvPr id="9" name="Text Box 9"/>
          <p:cNvSpPr txBox="1">
            <a:spLocks noChangeArrowheads="1"/>
          </p:cNvSpPr>
          <p:nvPr/>
        </p:nvSpPr>
        <p:spPr bwMode="auto">
          <a:xfrm>
            <a:off x="5791200" y="3298826"/>
            <a:ext cx="2413000" cy="65405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/>
              <a:t>Real-valued expansion functions</a:t>
            </a:r>
          </a:p>
        </p:txBody>
      </p:sp>
      <p:sp>
        <p:nvSpPr>
          <p:cNvPr id="10" name="Line 8"/>
          <p:cNvSpPr>
            <a:spLocks noChangeShapeType="1"/>
          </p:cNvSpPr>
          <p:nvPr/>
        </p:nvSpPr>
        <p:spPr bwMode="auto">
          <a:xfrm flipH="1" flipV="1">
            <a:off x="4495799" y="2819400"/>
            <a:ext cx="1" cy="414392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1" name="Line 10"/>
          <p:cNvSpPr>
            <a:spLocks noChangeShapeType="1"/>
          </p:cNvSpPr>
          <p:nvPr/>
        </p:nvSpPr>
        <p:spPr bwMode="auto">
          <a:xfrm flipH="1" flipV="1">
            <a:off x="5257799" y="2819399"/>
            <a:ext cx="1127123" cy="44055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777773"/>
      </p:ext>
    </p:extLst>
  </p:cSld>
  <p:clrMapOvr>
    <a:masterClrMapping/>
  </p:clrMapOvr>
  <p:transition spd="slow">
    <p:random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mtClean="0"/>
              <a:t>MULTIRESOLUTION ANALYSIS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401137" y="641295"/>
                <a:ext cx="8077200" cy="5559552"/>
              </a:xfrm>
            </p:spPr>
            <p:txBody>
              <a:bodyPr>
                <a:normAutofit/>
              </a:bodyPr>
              <a:lstStyle/>
              <a:p>
                <a:r>
                  <a:rPr lang="en-US" altLang="zh-TW"/>
                  <a:t>The spanned spaces are nested: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𝑆𝑝𝑎𝑛</m:t>
                      </m:r>
                      <m:d>
                        <m:dPr>
                          <m:begChr m:val="{"/>
                          <m:endChr m:val="}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𝑆𝑝𝑎𝑛</m:t>
                      </m:r>
                      <m:d>
                        <m:dPr>
                          <m:begChr m:val="{"/>
                          <m:endChr m:val="}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altLang="zh-TW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−∞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⊂…⊂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⊂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⊂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⊂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⊂…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⊂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+∞</m:t>
                          </m:r>
                        </m:sub>
                      </m:sSub>
                    </m:oMath>
                  </m:oMathPara>
                </a14:m>
                <a:endParaRPr lang="en-US" altLang="zh-TW" smtClean="0"/>
              </a:p>
              <a:p>
                <a:r>
                  <a:rPr lang="en-US" altLang="zh-TW"/>
                  <a:t>Wavelets span the differences between spaces </a:t>
                </a:r>
                <a:r>
                  <a:rPr lang="en-US" altLang="zh-TW" i="1"/>
                  <a:t>w</a:t>
                </a:r>
                <a:r>
                  <a:rPr lang="en-US" altLang="zh-TW" i="1" baseline="-25000"/>
                  <a:t>i</a:t>
                </a:r>
                <a:r>
                  <a:rPr lang="en-US" altLang="zh-TW"/>
                  <a:t>.</a:t>
                </a:r>
              </a:p>
              <a:p>
                <a:pPr>
                  <a:buFont typeface="Wingdings" panose="05000000000000000000" pitchFamily="2" charset="2"/>
                  <a:buNone/>
                </a:pPr>
                <a:r>
                  <a:rPr lang="en-US" altLang="zh-TW"/>
                  <a:t>	Wavelets and scaling functions should be orthogonal: simple calculation of coefficients</a:t>
                </a:r>
                <a:r>
                  <a:rPr lang="en-US" altLang="zh-TW" smtClean="0"/>
                  <a:t>.</a:t>
                </a:r>
                <a:endParaRPr lang="en-US" altLang="zh-TW"/>
              </a:p>
            </p:txBody>
          </p:sp>
        </mc:Choice>
        <mc:Fallback xmlns="">
          <p:sp>
            <p:nvSpPr>
              <p:cNvPr id="5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401137" y="641295"/>
                <a:ext cx="8077200" cy="5559552"/>
              </a:xfrm>
              <a:blipFill rotWithShape="0">
                <a:blip r:embed="rId3"/>
                <a:stretch>
                  <a:fillRect l="-377" t="-7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3B8E435-5DF5-44DE-83D2-9F90DF09A99B}" type="slidenum">
              <a:rPr lang="en-US" smtClean="0"/>
              <a:pPr/>
              <a:t>32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600" y="3375902"/>
            <a:ext cx="4495800" cy="316328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943599" y="4267200"/>
            <a:ext cx="253473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Nested function spaces spanned by </a:t>
            </a:r>
            <a:r>
              <a:rPr lang="en-US" sz="2400" smtClean="0"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scaling function</a:t>
            </a:r>
          </a:p>
        </p:txBody>
      </p:sp>
    </p:spTree>
    <p:extLst>
      <p:ext uri="{BB962C8B-B14F-4D97-AF65-F5344CB8AC3E}">
        <p14:creationId xmlns:p14="http://schemas.microsoft.com/office/powerpoint/2010/main" val="2437685660"/>
      </p:ext>
    </p:extLst>
  </p:cSld>
  <p:clrMapOvr>
    <a:masterClrMapping/>
  </p:clrMapOvr>
  <p:transition spd="slow">
    <p:random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mtClean="0"/>
              <a:t>MULTIRESOLUTION ANALYSIS</a:t>
            </a:r>
            <a:endParaRPr lang="en-US"/>
          </a:p>
        </p:txBody>
      </p:sp>
      <p:sp>
        <p:nvSpPr>
          <p:cNvPr id="8" name="Oval 3"/>
          <p:cNvSpPr>
            <a:spLocks noChangeArrowheads="1"/>
          </p:cNvSpPr>
          <p:nvPr/>
        </p:nvSpPr>
        <p:spPr bwMode="auto">
          <a:xfrm flipH="1">
            <a:off x="604838" y="2071687"/>
            <a:ext cx="6553200" cy="3455988"/>
          </a:xfrm>
          <a:prstGeom prst="ellipse">
            <a:avLst/>
          </a:prstGeom>
          <a:solidFill>
            <a:srgbClr val="FFFFA9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 algn="ctr"/>
            <a:r>
              <a:rPr lang="en-US" altLang="zh-TW" i="1" smtClean="0">
                <a:latin typeface="Times New Roman" panose="02020603050405020304" pitchFamily="18" charset="0"/>
              </a:rPr>
              <a:t> V</a:t>
            </a:r>
            <a:r>
              <a:rPr lang="en-US" altLang="zh-TW" baseline="-25000" smtClean="0">
                <a:latin typeface="Times New Roman" panose="02020603050405020304" pitchFamily="18" charset="0"/>
              </a:rPr>
              <a:t>3</a:t>
            </a:r>
            <a:endParaRPr lang="en-US" altLang="zh-TW" baseline="-25000">
              <a:latin typeface="Times New Roman" panose="02020603050405020304" pitchFamily="18" charset="0"/>
            </a:endParaRPr>
          </a:p>
        </p:txBody>
      </p:sp>
      <p:sp>
        <p:nvSpPr>
          <p:cNvPr id="9" name="Oval 4"/>
          <p:cNvSpPr>
            <a:spLocks noChangeArrowheads="1"/>
          </p:cNvSpPr>
          <p:nvPr/>
        </p:nvSpPr>
        <p:spPr bwMode="auto">
          <a:xfrm flipH="1">
            <a:off x="1182688" y="2503487"/>
            <a:ext cx="5184775" cy="2592388"/>
          </a:xfrm>
          <a:prstGeom prst="ellipse">
            <a:avLst/>
          </a:prstGeom>
          <a:solidFill>
            <a:srgbClr val="FFFF7F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 algn="ctr"/>
            <a:r>
              <a:rPr lang="en-US" altLang="zh-TW" i="1" smtClean="0">
                <a:latin typeface="Times New Roman" panose="02020603050405020304" pitchFamily="18" charset="0"/>
              </a:rPr>
              <a:t> V</a:t>
            </a:r>
            <a:r>
              <a:rPr lang="en-US" altLang="zh-TW" baseline="-25000" smtClean="0">
                <a:latin typeface="Times New Roman" panose="02020603050405020304" pitchFamily="18" charset="0"/>
              </a:rPr>
              <a:t>2</a:t>
            </a:r>
            <a:endParaRPr lang="en-US" altLang="zh-TW" baseline="-25000">
              <a:latin typeface="Times New Roman" panose="02020603050405020304" pitchFamily="18" charset="0"/>
            </a:endParaRPr>
          </a:p>
        </p:txBody>
      </p:sp>
      <p:sp>
        <p:nvSpPr>
          <p:cNvPr id="10" name="Oval 5"/>
          <p:cNvSpPr>
            <a:spLocks noChangeArrowheads="1"/>
          </p:cNvSpPr>
          <p:nvPr/>
        </p:nvSpPr>
        <p:spPr bwMode="auto">
          <a:xfrm flipH="1">
            <a:off x="1614488" y="2790825"/>
            <a:ext cx="4032250" cy="2017712"/>
          </a:xfrm>
          <a:prstGeom prst="ellipse">
            <a:avLst/>
          </a:prstGeom>
          <a:solidFill>
            <a:srgbClr val="FFFF71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 algn="ctr"/>
            <a:r>
              <a:rPr lang="en-US" altLang="zh-TW" i="1" smtClean="0">
                <a:latin typeface="Times New Roman" panose="02020603050405020304" pitchFamily="18" charset="0"/>
              </a:rPr>
              <a:t> V</a:t>
            </a:r>
            <a:r>
              <a:rPr lang="en-US" altLang="zh-TW" baseline="-25000" smtClean="0">
                <a:latin typeface="Times New Roman" panose="02020603050405020304" pitchFamily="18" charset="0"/>
              </a:rPr>
              <a:t>1</a:t>
            </a:r>
            <a:endParaRPr lang="en-US" altLang="zh-TW" baseline="-25000">
              <a:latin typeface="Times New Roman" panose="02020603050405020304" pitchFamily="18" charset="0"/>
            </a:endParaRPr>
          </a:p>
        </p:txBody>
      </p:sp>
      <p:sp>
        <p:nvSpPr>
          <p:cNvPr id="11" name="Oval 6"/>
          <p:cNvSpPr>
            <a:spLocks noChangeArrowheads="1"/>
          </p:cNvSpPr>
          <p:nvPr/>
        </p:nvSpPr>
        <p:spPr bwMode="auto">
          <a:xfrm flipH="1">
            <a:off x="1901825" y="3151187"/>
            <a:ext cx="3241675" cy="1296988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 algn="ctr"/>
            <a:r>
              <a:rPr lang="en-US" altLang="zh-TW" i="1" smtClean="0">
                <a:latin typeface="Times New Roman" panose="02020603050405020304" pitchFamily="18" charset="0"/>
              </a:rPr>
              <a:t> V</a:t>
            </a:r>
            <a:r>
              <a:rPr lang="en-US" altLang="zh-TW" baseline="-25000" smtClean="0">
                <a:latin typeface="Times New Roman" panose="02020603050405020304" pitchFamily="18" charset="0"/>
              </a:rPr>
              <a:t>0 </a:t>
            </a:r>
            <a:endParaRPr lang="en-US" altLang="zh-TW" baseline="-25000">
              <a:latin typeface="Times New Roman" panose="02020603050405020304" pitchFamily="18" charset="0"/>
            </a:endParaRPr>
          </a:p>
        </p:txBody>
      </p:sp>
      <p:sp>
        <p:nvSpPr>
          <p:cNvPr id="12" name="Oval 7"/>
          <p:cNvSpPr>
            <a:spLocks noChangeArrowheads="1"/>
          </p:cNvSpPr>
          <p:nvPr/>
        </p:nvSpPr>
        <p:spPr bwMode="auto">
          <a:xfrm flipH="1">
            <a:off x="2117725" y="3295650"/>
            <a:ext cx="2376488" cy="1008062"/>
          </a:xfrm>
          <a:prstGeom prst="ellipse">
            <a:avLst/>
          </a:prstGeom>
          <a:solidFill>
            <a:srgbClr val="E3DE00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 algn="ctr"/>
            <a:r>
              <a:rPr lang="en-US" altLang="zh-TW" i="1" smtClean="0">
                <a:latin typeface="Times New Roman" panose="02020603050405020304" pitchFamily="18" charset="0"/>
              </a:rPr>
              <a:t> V</a:t>
            </a:r>
            <a:r>
              <a:rPr lang="en-US" altLang="zh-TW" i="1" baseline="-25000">
                <a:latin typeface="Times New Roman" panose="02020603050405020304" pitchFamily="18" charset="0"/>
                <a:sym typeface="Symbol" panose="05050102010706020507" pitchFamily="18" charset="2"/>
              </a:rPr>
              <a:t></a:t>
            </a:r>
            <a:r>
              <a:rPr lang="en-US" altLang="zh-TW" baseline="-25000">
                <a:latin typeface="Times New Roman" panose="02020603050405020304" pitchFamily="18" charset="0"/>
              </a:rPr>
              <a:t>1</a:t>
            </a:r>
          </a:p>
        </p:txBody>
      </p:sp>
      <p:sp>
        <p:nvSpPr>
          <p:cNvPr id="13" name="Oval 8"/>
          <p:cNvSpPr>
            <a:spLocks noChangeArrowheads="1"/>
          </p:cNvSpPr>
          <p:nvPr/>
        </p:nvSpPr>
        <p:spPr bwMode="auto">
          <a:xfrm flipH="1">
            <a:off x="2262188" y="3367087"/>
            <a:ext cx="1727200" cy="863600"/>
          </a:xfrm>
          <a:prstGeom prst="ellipse">
            <a:avLst/>
          </a:prstGeom>
          <a:solidFill>
            <a:srgbClr val="D3CE00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 algn="ctr"/>
            <a:r>
              <a:rPr lang="en-US" altLang="zh-TW" i="1" smtClean="0">
                <a:latin typeface="Times New Roman" panose="02020603050405020304" pitchFamily="18" charset="0"/>
              </a:rPr>
              <a:t> V</a:t>
            </a:r>
            <a:r>
              <a:rPr lang="en-US" altLang="zh-TW" i="1" baseline="-25000">
                <a:latin typeface="Times New Roman" panose="02020603050405020304" pitchFamily="18" charset="0"/>
                <a:sym typeface="Symbol" panose="05050102010706020507" pitchFamily="18" charset="2"/>
              </a:rPr>
              <a:t></a:t>
            </a:r>
            <a:r>
              <a:rPr lang="en-US" altLang="zh-TW" baseline="-25000">
                <a:latin typeface="Times New Roman" panose="02020603050405020304" pitchFamily="18" charset="0"/>
              </a:rPr>
              <a:t>2</a:t>
            </a:r>
          </a:p>
        </p:txBody>
      </p:sp>
      <p:sp>
        <p:nvSpPr>
          <p:cNvPr id="14" name="Oval 9"/>
          <p:cNvSpPr>
            <a:spLocks noChangeArrowheads="1"/>
          </p:cNvSpPr>
          <p:nvPr/>
        </p:nvSpPr>
        <p:spPr bwMode="auto">
          <a:xfrm flipH="1">
            <a:off x="2333625" y="3511550"/>
            <a:ext cx="1152525" cy="576262"/>
          </a:xfrm>
          <a:prstGeom prst="ellipse">
            <a:avLst/>
          </a:prstGeom>
          <a:solidFill>
            <a:srgbClr val="C5C000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 algn="ctr"/>
            <a:r>
              <a:rPr lang="en-US" altLang="zh-TW" i="1" smtClean="0">
                <a:latin typeface="Times New Roman" panose="02020603050405020304" pitchFamily="18" charset="0"/>
              </a:rPr>
              <a:t> V</a:t>
            </a:r>
            <a:r>
              <a:rPr lang="en-US" altLang="zh-TW" i="1" baseline="-25000">
                <a:latin typeface="Times New Roman" panose="02020603050405020304" pitchFamily="18" charset="0"/>
                <a:sym typeface="Symbol" panose="05050102010706020507" pitchFamily="18" charset="2"/>
              </a:rPr>
              <a:t></a:t>
            </a:r>
            <a:r>
              <a:rPr lang="en-US" altLang="zh-TW" baseline="-25000">
                <a:latin typeface="Times New Roman" panose="02020603050405020304" pitchFamily="18" charset="0"/>
              </a:rPr>
              <a:t>3</a:t>
            </a:r>
          </a:p>
        </p:txBody>
      </p:sp>
      <p:sp>
        <p:nvSpPr>
          <p:cNvPr id="15" name="Oval 10"/>
          <p:cNvSpPr>
            <a:spLocks noChangeArrowheads="1"/>
          </p:cNvSpPr>
          <p:nvPr/>
        </p:nvSpPr>
        <p:spPr bwMode="auto">
          <a:xfrm flipH="1">
            <a:off x="2406650" y="3582987"/>
            <a:ext cx="647700" cy="433388"/>
          </a:xfrm>
          <a:prstGeom prst="ellipse">
            <a:avLst/>
          </a:prstGeom>
          <a:solidFill>
            <a:srgbClr val="B4B000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 algn="ctr"/>
            <a:endParaRPr lang="en-US" baseline="-25000">
              <a:latin typeface="Times New Roman" panose="02020603050405020304" pitchFamily="18" charset="0"/>
            </a:endParaRPr>
          </a:p>
        </p:txBody>
      </p:sp>
      <p:sp>
        <p:nvSpPr>
          <p:cNvPr id="16" name="Oval 11"/>
          <p:cNvSpPr>
            <a:spLocks noChangeArrowheads="1"/>
          </p:cNvSpPr>
          <p:nvPr/>
        </p:nvSpPr>
        <p:spPr bwMode="auto">
          <a:xfrm flipH="1">
            <a:off x="2478088" y="3656012"/>
            <a:ext cx="431800" cy="288925"/>
          </a:xfrm>
          <a:prstGeom prst="ellipse">
            <a:avLst/>
          </a:prstGeom>
          <a:solidFill>
            <a:srgbClr val="ACA800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 algn="ctr"/>
            <a:endParaRPr lang="en-US" baseline="-25000">
              <a:latin typeface="Times New Roman" panose="02020603050405020304" pitchFamily="18" charset="0"/>
            </a:endParaRPr>
          </a:p>
        </p:txBody>
      </p:sp>
      <p:sp>
        <p:nvSpPr>
          <p:cNvPr id="17" name="Oval 12"/>
          <p:cNvSpPr>
            <a:spLocks noChangeArrowheads="1"/>
          </p:cNvSpPr>
          <p:nvPr/>
        </p:nvSpPr>
        <p:spPr bwMode="auto">
          <a:xfrm flipH="1">
            <a:off x="2549525" y="3727450"/>
            <a:ext cx="288925" cy="146050"/>
          </a:xfrm>
          <a:prstGeom prst="ellipse">
            <a:avLst/>
          </a:prstGeom>
          <a:solidFill>
            <a:srgbClr val="928F00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 algn="ctr"/>
            <a:endParaRPr lang="en-US" baseline="-25000">
              <a:latin typeface="Times New Roman" panose="02020603050405020304" pitchFamily="18" charset="0"/>
            </a:endParaRPr>
          </a:p>
        </p:txBody>
      </p:sp>
      <p:sp>
        <p:nvSpPr>
          <p:cNvPr id="18" name="Oval 13"/>
          <p:cNvSpPr>
            <a:spLocks noChangeArrowheads="1"/>
          </p:cNvSpPr>
          <p:nvPr/>
        </p:nvSpPr>
        <p:spPr bwMode="auto">
          <a:xfrm flipH="1">
            <a:off x="2589213" y="3770312"/>
            <a:ext cx="144462" cy="71438"/>
          </a:xfrm>
          <a:prstGeom prst="ellipse">
            <a:avLst/>
          </a:prstGeom>
          <a:solidFill>
            <a:srgbClr val="787500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 algn="ctr"/>
            <a:endParaRPr lang="en-US" baseline="-25000">
              <a:latin typeface="Times New Roman" panose="02020603050405020304" pitchFamily="18" charset="0"/>
            </a:endParaRPr>
          </a:p>
        </p:txBody>
      </p:sp>
      <p:sp>
        <p:nvSpPr>
          <p:cNvPr id="19" name="Oval 14"/>
          <p:cNvSpPr>
            <a:spLocks noChangeArrowheads="1"/>
          </p:cNvSpPr>
          <p:nvPr/>
        </p:nvSpPr>
        <p:spPr bwMode="auto">
          <a:xfrm flipH="1">
            <a:off x="7373938" y="3727450"/>
            <a:ext cx="144462" cy="144462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" name="Oval 15"/>
          <p:cNvSpPr>
            <a:spLocks noChangeArrowheads="1"/>
          </p:cNvSpPr>
          <p:nvPr/>
        </p:nvSpPr>
        <p:spPr bwMode="auto">
          <a:xfrm flipH="1">
            <a:off x="7734300" y="3727450"/>
            <a:ext cx="144463" cy="144462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" name="Oval 16"/>
          <p:cNvSpPr>
            <a:spLocks noChangeArrowheads="1"/>
          </p:cNvSpPr>
          <p:nvPr/>
        </p:nvSpPr>
        <p:spPr bwMode="auto">
          <a:xfrm flipH="1">
            <a:off x="8094663" y="3727450"/>
            <a:ext cx="144462" cy="144462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22" name="Object 17"/>
          <p:cNvGraphicFramePr>
            <a:graphicFrameLocks noChangeAspect="1"/>
          </p:cNvGraphicFramePr>
          <p:nvPr>
            <p:extLst/>
          </p:nvPr>
        </p:nvGraphicFramePr>
        <p:xfrm>
          <a:off x="609600" y="1295400"/>
          <a:ext cx="5184775" cy="555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89" name="Equation" r:id="rId4" imgW="2133360" imgH="228600" progId="Equation.DSMT4">
                  <p:embed/>
                </p:oleObj>
              </mc:Choice>
              <mc:Fallback>
                <p:oleObj name="Equation" r:id="rId4" imgW="213336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" y="1295400"/>
                        <a:ext cx="5184775" cy="555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107763" dir="2700000" algn="ctr" rotWithShape="0">
                                <a:srgbClr val="808080">
                                  <a:alpha val="50000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3" name="Picture 18" descr="Lena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5513" y="1423987"/>
            <a:ext cx="1944687" cy="1944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9" descr="Lena4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6013" y="2432050"/>
            <a:ext cx="1008062" cy="1008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0" descr="Lena4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9750" y="3008312"/>
            <a:ext cx="504825" cy="504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1" descr="Lena4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7950" y="3294062"/>
            <a:ext cx="288925" cy="28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2" descr="Lena4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1688" y="3438525"/>
            <a:ext cx="144462" cy="144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3" descr="Lena4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4350" y="3584575"/>
            <a:ext cx="71438" cy="71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9031201"/>
      </p:ext>
    </p:extLst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emph" presetSubtype="2" repeatCount="indefinite" fill="hold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Clr clrSpc="rgb" dir="cw">
                                      <p:cBhvr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99FFCC"/>
                                      </p:to>
                                    </p:animClr>
                                    <p:set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7F"/>
                                      </p:to>
                                    </p:animClr>
                                    <p:set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3" presetClass="entr" presetSubtype="28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" presetClass="emph" presetSubtype="2" repeatCount="indefinite" fill="hold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Clr clrSpc="rgb" dir="cw">
                                      <p:cBhvr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99FFCC"/>
                                      </p:to>
                                    </p:animClr>
                                    <p:set>
                                      <p:cBhvr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71"/>
                                      </p:to>
                                    </p:animClr>
                                    <p:set>
                                      <p:cBhvr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3" presetClass="entr" presetSubtype="28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" presetClass="emph" presetSubtype="2" repeatCount="indefinite" fill="hold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Clr clrSpc="rgb" dir="cw">
                                      <p:cBhvr>
                                        <p:cTn id="4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99FFCC"/>
                                      </p:to>
                                    </p:animClr>
                                    <p:set>
                                      <p:cBhvr>
                                        <p:cTn id="4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4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23" presetClass="entr" presetSubtype="28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1" presetClass="emph" presetSubtype="2" repeatCount="indefinite" fill="hold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Clr clrSpc="rgb" dir="cw">
                                      <p:cBhvr>
                                        <p:cTn id="5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99FFCC"/>
                                      </p:to>
                                    </p:animClr>
                                    <p:set>
                                      <p:cBhvr>
                                        <p:cTn id="5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3DE00"/>
                                      </p:to>
                                    </p:animClr>
                                    <p:set>
                                      <p:cBhvr>
                                        <p:cTn id="6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23" presetClass="entr" presetSubtype="28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"/>
                            </p:stCondLst>
                            <p:childTnLst>
                              <p:par>
                                <p:cTn id="70" presetID="1" presetClass="emph" presetSubtype="2" repeatCount="indefinite" fill="hold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Clr clrSpc="rgb" dir="cw">
                                      <p:cBhvr>
                                        <p:cTn id="7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99FFCC"/>
                                      </p:to>
                                    </p:animClr>
                                    <p:set>
                                      <p:cBhvr>
                                        <p:cTn id="7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3CE00"/>
                                      </p:to>
                                    </p:animClr>
                                    <p:set>
                                      <p:cBhvr>
                                        <p:cTn id="7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23" presetClass="entr" presetSubtype="28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"/>
                            </p:stCondLst>
                            <p:childTnLst>
                              <p:par>
                                <p:cTn id="85" presetID="1" presetClass="emph" presetSubtype="2" repeatCount="indefinite" fill="hold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Clr clrSpc="rgb" dir="cw">
                                      <p:cBhvr>
                                        <p:cTn id="8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99FFCC"/>
                                      </p:to>
                                    </p:animClr>
                                    <p:set>
                                      <p:cBhvr>
                                        <p:cTn id="8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mtClean="0"/>
              <a:t>DISCREET WAVELET TRANSFORM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401137" y="641295"/>
                <a:ext cx="8077200" cy="5559552"/>
              </a:xfrm>
            </p:spPr>
            <p:txBody>
              <a:bodyPr>
                <a:normAutofit/>
              </a:bodyPr>
              <a:lstStyle/>
              <a:p>
                <a:r>
                  <a:rPr lang="en-US" altLang="zh-TW" smtClean="0"/>
                  <a:t>DWT </a:t>
                </a:r>
                <a:r>
                  <a:rPr lang="en-US" altLang="zh-TW"/>
                  <a:t>was built by Mallat as multi-resolution </a:t>
                </a:r>
                <a:r>
                  <a:rPr lang="en-US" altLang="zh-TW" smtClean="0"/>
                  <a:t>analysis.</a:t>
                </a:r>
                <a:endParaRPr lang="en-US" altLang="zh-TW"/>
              </a:p>
              <a:p>
                <a:r>
                  <a:rPr lang="en-US" altLang="zh-TW" smtClean="0"/>
                  <a:t>Using </a:t>
                </a:r>
                <a:r>
                  <a:rPr lang="en-US" altLang="zh-TW"/>
                  <a:t>Multiresolution </a:t>
                </a:r>
                <a:r>
                  <a:rPr lang="en-US" altLang="zh-TW" smtClean="0"/>
                  <a:t>Analysis.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𝜙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</m:rad>
                        </m:den>
                      </m:f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nary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TW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𝜑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</m:rad>
                        </m:den>
                      </m:f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nary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TW" smtClean="0"/>
              </a:p>
              <a:p>
                <a:pPr marL="0" indent="0">
                  <a:buNone/>
                </a:pPr>
                <a:endParaRPr lang="en-US" altLang="zh-TW" smtClean="0"/>
              </a:p>
              <a:p>
                <a:pPr marL="0" indent="0">
                  <a:buNone/>
                </a:pPr>
                <a:endParaRPr lang="en-US" altLang="zh-TW"/>
              </a:p>
              <a:p>
                <a:pPr marL="0" indent="0">
                  <a:buNone/>
                </a:pPr>
                <a:endParaRPr lang="en-US" altLang="zh-TW" smtClean="0"/>
              </a:p>
              <a:p>
                <a:r>
                  <a:rPr lang="en-US" altLang="zh-TW"/>
                  <a:t>Invert DWT</a:t>
                </a:r>
                <a:r>
                  <a:rPr lang="en-US" altLang="zh-TW" smtClean="0"/>
                  <a:t>:</a:t>
                </a:r>
                <a:endParaRPr lang="en-US" altLang="zh-TW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</m:rad>
                        </m:den>
                      </m:f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</m:e>
                      </m:nary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</m:rad>
                        </m:den>
                      </m:f>
                      <m:nary>
                        <m:naryPr>
                          <m:chr m:val="∑"/>
                          <m:limLoc m:val="undOvr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e>
                      </m:nary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TW"/>
              </a:p>
            </p:txBody>
          </p:sp>
        </mc:Choice>
        <mc:Fallback xmlns="">
          <p:sp>
            <p:nvSpPr>
              <p:cNvPr id="5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401137" y="641295"/>
                <a:ext cx="8077200" cy="5559552"/>
              </a:xfrm>
              <a:blipFill rotWithShape="0">
                <a:blip r:embed="rId3"/>
                <a:stretch>
                  <a:fillRect l="-377" t="-7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3B8E435-5DF5-44DE-83D2-9F90DF09A99B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11" name="Freeform 10"/>
          <p:cNvSpPr/>
          <p:nvPr/>
        </p:nvSpPr>
        <p:spPr>
          <a:xfrm>
            <a:off x="6146800" y="1193286"/>
            <a:ext cx="2044700" cy="1016514"/>
          </a:xfrm>
          <a:custGeom>
            <a:avLst/>
            <a:gdLst>
              <a:gd name="connsiteX0" fmla="*/ 0 w 2044700"/>
              <a:gd name="connsiteY0" fmla="*/ 470414 h 927614"/>
              <a:gd name="connsiteX1" fmla="*/ 1676400 w 2044700"/>
              <a:gd name="connsiteY1" fmla="*/ 13214 h 927614"/>
              <a:gd name="connsiteX2" fmla="*/ 2044700 w 2044700"/>
              <a:gd name="connsiteY2" fmla="*/ 927614 h 927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44700" h="927614">
                <a:moveTo>
                  <a:pt x="0" y="470414"/>
                </a:moveTo>
                <a:cubicBezTo>
                  <a:pt x="667808" y="203714"/>
                  <a:pt x="1335617" y="-62986"/>
                  <a:pt x="1676400" y="13214"/>
                </a:cubicBezTo>
                <a:cubicBezTo>
                  <a:pt x="2017183" y="89414"/>
                  <a:pt x="1970617" y="747697"/>
                  <a:pt x="2044700" y="927614"/>
                </a:cubicBezTo>
              </a:path>
            </a:pathLst>
          </a:custGeom>
          <a:noFill/>
          <a:ln w="28575">
            <a:solidFill>
              <a:srgbClr val="0070C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7169150" y="2287533"/>
            <a:ext cx="18758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>
                <a:solidFill>
                  <a:srgbClr val="0070C0"/>
                </a:solidFill>
              </a:rPr>
              <a:t>scaling function</a:t>
            </a:r>
          </a:p>
          <a:p>
            <a:endParaRPr lang="en-US"/>
          </a:p>
        </p:txBody>
      </p:sp>
      <p:cxnSp>
        <p:nvCxnSpPr>
          <p:cNvPr id="15" name="Curved Connector 14"/>
          <p:cNvCxnSpPr/>
          <p:nvPr/>
        </p:nvCxnSpPr>
        <p:spPr>
          <a:xfrm rot="16200000" flipH="1">
            <a:off x="5507836" y="3171035"/>
            <a:ext cx="769929" cy="508000"/>
          </a:xfrm>
          <a:prstGeom prst="curvedConnector3">
            <a:avLst>
              <a:gd name="adj1" fmla="val 122578"/>
            </a:avLst>
          </a:prstGeom>
          <a:ln w="28575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6146800" y="3474803"/>
            <a:ext cx="1952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>
                <a:solidFill>
                  <a:srgbClr val="FF0000"/>
                </a:solidFill>
              </a:rPr>
              <a:t>wavelet function</a:t>
            </a:r>
            <a:endParaRPr lang="en-US">
              <a:solidFill>
                <a:srgbClr val="FF0000"/>
              </a:solidFill>
            </a:endParaRPr>
          </a:p>
        </p:txBody>
      </p:sp>
      <p:cxnSp>
        <p:nvCxnSpPr>
          <p:cNvPr id="21" name="Elbow Connector 20"/>
          <p:cNvCxnSpPr/>
          <p:nvPr/>
        </p:nvCxnSpPr>
        <p:spPr>
          <a:xfrm rot="5400000">
            <a:off x="3386936" y="3539335"/>
            <a:ext cx="846129" cy="609600"/>
          </a:xfrm>
          <a:prstGeom prst="bentConnector3">
            <a:avLst>
              <a:gd name="adj1" fmla="val 104034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498601" y="3923268"/>
            <a:ext cx="1992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Normalized factor</a:t>
            </a:r>
            <a:endParaRPr lang="en-US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800600" y="4292600"/>
            <a:ext cx="2996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smtClean="0"/>
              <a:t>j</a:t>
            </a:r>
            <a:r>
              <a:rPr lang="en-US" i="1" baseline="-25000" smtClean="0"/>
              <a:t>0</a:t>
            </a:r>
            <a:r>
              <a:rPr lang="en-US" smtClean="0"/>
              <a:t>: arbitrary starting scale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187097"/>
      </p:ext>
    </p:extLst>
  </p:cSld>
  <p:clrMapOvr>
    <a:masterClrMapping/>
  </p:clrMapOvr>
  <p:transition spd="slow">
    <p:random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mtClean="0"/>
              <a:t>DISCREET WAVELET TRANSFORM</a:t>
            </a:r>
            <a:endParaRPr lang="en-US"/>
          </a:p>
        </p:txBody>
      </p:sp>
      <p:sp>
        <p:nvSpPr>
          <p:cNvPr id="5" name="Content Placeholder 2"/>
          <p:cNvSpPr>
            <a:spLocks noGrp="1"/>
          </p:cNvSpPr>
          <p:nvPr>
            <p:ph sz="quarter" idx="1"/>
          </p:nvPr>
        </p:nvSpPr>
        <p:spPr>
          <a:xfrm>
            <a:off x="401137" y="641295"/>
            <a:ext cx="8077200" cy="5559552"/>
          </a:xfrm>
        </p:spPr>
        <p:txBody>
          <a:bodyPr>
            <a:normAutofit/>
          </a:bodyPr>
          <a:lstStyle/>
          <a:p>
            <a:pPr algn="just">
              <a:defRPr/>
            </a:pPr>
            <a:r>
              <a:rPr lang="en-US"/>
              <a:t>In the discrete signal case we compute the Discrete Wavelet Transform by successive low pass and high pass filtering of the discrete time-domain signal. This is called the Mallat algorithm or Mallat-tree decomposition</a:t>
            </a:r>
            <a:r>
              <a:rPr lang="en-US" smtClean="0"/>
              <a:t>.</a:t>
            </a:r>
          </a:p>
          <a:p>
            <a:r>
              <a:rPr lang="en-US" smtClean="0"/>
              <a:t>Unfortunately</a:t>
            </a:r>
            <a:r>
              <a:rPr lang="en-US"/>
              <a:t>, if we actually perform this operation on </a:t>
            </a:r>
            <a:r>
              <a:rPr lang="en-US" smtClean="0"/>
              <a:t>a real </a:t>
            </a:r>
            <a:r>
              <a:rPr lang="en-US"/>
              <a:t>digital signal, we wind up with twice as much data </a:t>
            </a:r>
            <a:r>
              <a:rPr lang="en-US" smtClean="0"/>
              <a:t>as we </a:t>
            </a:r>
            <a:r>
              <a:rPr lang="en-US"/>
              <a:t>started with. Suppose, for instance, that the </a:t>
            </a:r>
            <a:r>
              <a:rPr lang="en-US" smtClean="0"/>
              <a:t>original signal </a:t>
            </a:r>
            <a:r>
              <a:rPr lang="en-US"/>
              <a:t>S consists of 1000 samples of data. Then </a:t>
            </a:r>
            <a:r>
              <a:rPr lang="en-US" smtClean="0"/>
              <a:t>the approximation </a:t>
            </a:r>
            <a:r>
              <a:rPr lang="en-US"/>
              <a:t>and the detail will each have 1000 </a:t>
            </a:r>
            <a:r>
              <a:rPr lang="en-US" smtClean="0"/>
              <a:t>samples, for </a:t>
            </a:r>
            <a:r>
              <a:rPr lang="en-US"/>
              <a:t>a total of 2000</a:t>
            </a:r>
            <a:r>
              <a:rPr lang="en-US" smtClean="0"/>
              <a:t>.</a:t>
            </a:r>
          </a:p>
          <a:p>
            <a:r>
              <a:rPr lang="en-US" smtClean="0"/>
              <a:t>To </a:t>
            </a:r>
            <a:r>
              <a:rPr lang="en-US"/>
              <a:t>correct this problem, we introduce the notion </a:t>
            </a:r>
            <a:r>
              <a:rPr lang="en-US" smtClean="0"/>
              <a:t>of </a:t>
            </a:r>
            <a:r>
              <a:rPr lang="en-US" smtClean="0">
                <a:solidFill>
                  <a:srgbClr val="0070C0"/>
                </a:solidFill>
              </a:rPr>
              <a:t>downsampling</a:t>
            </a:r>
            <a:r>
              <a:rPr lang="en-US"/>
              <a:t>. This simply means throwing away </a:t>
            </a:r>
            <a:r>
              <a:rPr lang="en-US" smtClean="0"/>
              <a:t>every second </a:t>
            </a:r>
            <a:r>
              <a:rPr lang="en-US"/>
              <a:t>data point. </a:t>
            </a:r>
          </a:p>
          <a:p>
            <a:endParaRPr lang="en-US"/>
          </a:p>
          <a:p>
            <a:pPr algn="just"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3B8E435-5DF5-44DE-83D2-9F90DF09A99B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790895"/>
      </p:ext>
    </p:extLst>
  </p:cSld>
  <p:clrMapOvr>
    <a:masterClrMapping/>
  </p:clrMapOvr>
  <p:transition spd="slow">
    <p:random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mtClean="0"/>
              <a:t>DISCREET WAVELET TRANSFORM</a:t>
            </a:r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sz="quarter" idx="1"/>
          </p:nvPr>
        </p:nvSpPr>
        <p:spPr>
          <a:xfrm>
            <a:off x="401137" y="4648835"/>
            <a:ext cx="8077200" cy="1552011"/>
          </a:xfrm>
        </p:spPr>
        <p:txBody>
          <a:bodyPr>
            <a:normAutofit/>
          </a:bodyPr>
          <a:lstStyle/>
          <a:p>
            <a:r>
              <a:rPr lang="en-US" altLang="zh-TW" smtClean="0"/>
              <a:t>g[n]: lowpass filter, scaling function</a:t>
            </a:r>
          </a:p>
          <a:p>
            <a:r>
              <a:rPr lang="en-US" altLang="zh-TW"/>
              <a:t>h</a:t>
            </a:r>
            <a:r>
              <a:rPr lang="en-US" altLang="zh-TW" smtClean="0"/>
              <a:t>[n]: highpass filter, wavelet function</a:t>
            </a:r>
            <a:endParaRPr lang="en-US" altLang="zh-TW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3B8E435-5DF5-44DE-83D2-9F90DF09A99B}" type="slidenum">
              <a:rPr lang="en-US" smtClean="0"/>
              <a:pPr/>
              <a:t>36</a:t>
            </a:fld>
            <a:endParaRPr lang="en-US"/>
          </a:p>
        </p:txBody>
      </p:sp>
      <p:pic>
        <p:nvPicPr>
          <p:cNvPr id="6" name="Picture 5" descr="http://upload.wikimedia.org/wikipedia/commons/2/22/Wavelets_-_Filter_Bank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624" y="1066800"/>
            <a:ext cx="8436151" cy="257556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/>
          <p:cNvSpPr txBox="1"/>
          <p:nvPr/>
        </p:nvSpPr>
        <p:spPr>
          <a:xfrm>
            <a:off x="3505200" y="3914765"/>
            <a:ext cx="22998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DWT filter bank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09600" y="835967"/>
            <a:ext cx="1736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rgbClr val="008000"/>
                </a:solidFill>
              </a:rPr>
              <a:t>downsampling</a:t>
            </a:r>
            <a:endParaRPr lang="en-US">
              <a:solidFill>
                <a:srgbClr val="008000"/>
              </a:solidFill>
            </a:endParaRPr>
          </a:p>
        </p:txBody>
      </p:sp>
      <p:cxnSp>
        <p:nvCxnSpPr>
          <p:cNvPr id="13" name="Curved Connector 12"/>
          <p:cNvCxnSpPr/>
          <p:nvPr/>
        </p:nvCxnSpPr>
        <p:spPr>
          <a:xfrm rot="16200000" flipH="1">
            <a:off x="1631350" y="1326549"/>
            <a:ext cx="1233100" cy="990600"/>
          </a:xfrm>
          <a:prstGeom prst="curvedConnector3">
            <a:avLst>
              <a:gd name="adj1" fmla="val 50000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6386659"/>
      </p:ext>
    </p:extLst>
  </p:cSld>
  <p:clrMapOvr>
    <a:masterClrMapping/>
  </p:clrMapOvr>
  <p:transition spd="slow">
    <p:random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/>
              <a:t>Pyramidal Wavelet Decomposition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3B8E435-5DF5-44DE-83D2-9F90DF09A99B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11" name="Rectangle 3"/>
          <p:cNvSpPr>
            <a:spLocks noChangeArrowheads="1"/>
          </p:cNvSpPr>
          <p:nvPr/>
        </p:nvSpPr>
        <p:spPr bwMode="auto">
          <a:xfrm>
            <a:off x="1981200" y="1371600"/>
            <a:ext cx="4721225" cy="47212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12" name="Object 4"/>
          <p:cNvGraphicFramePr>
            <a:graphicFrameLocks noChangeAspect="1"/>
          </p:cNvGraphicFramePr>
          <p:nvPr>
            <p:extLst/>
          </p:nvPr>
        </p:nvGraphicFramePr>
        <p:xfrm>
          <a:off x="4800600" y="2057400"/>
          <a:ext cx="1457325" cy="1203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83" name="Egyenlet" r:id="rId4" imgW="583920" imgH="482400" progId="Equation.3">
                  <p:embed/>
                </p:oleObj>
              </mc:Choice>
              <mc:Fallback>
                <p:oleObj name="Egyenlet" r:id="rId4" imgW="583920" imgH="482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lum bright="-100000" contrast="10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00600" y="2057400"/>
                        <a:ext cx="1457325" cy="1203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5"/>
          <p:cNvGraphicFramePr>
            <a:graphicFrameLocks noChangeAspect="1"/>
          </p:cNvGraphicFramePr>
          <p:nvPr>
            <p:extLst/>
          </p:nvPr>
        </p:nvGraphicFramePr>
        <p:xfrm>
          <a:off x="2362200" y="2057400"/>
          <a:ext cx="1431925" cy="1177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84" name="Egyenlet" r:id="rId6" imgW="571320" imgH="469800" progId="Equation.3">
                  <p:embed/>
                </p:oleObj>
              </mc:Choice>
              <mc:Fallback>
                <p:oleObj name="Egyenlet" r:id="rId6" imgW="571320" imgH="469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lum bright="-100000" contrast="10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62200" y="2057400"/>
                        <a:ext cx="1431925" cy="1177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6"/>
          <p:cNvGraphicFramePr>
            <a:graphicFrameLocks noChangeAspect="1"/>
          </p:cNvGraphicFramePr>
          <p:nvPr>
            <p:extLst/>
          </p:nvPr>
        </p:nvGraphicFramePr>
        <p:xfrm>
          <a:off x="4800600" y="4419600"/>
          <a:ext cx="1493838" cy="1176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85" name="Egyenlet" r:id="rId8" imgW="596880" imgH="469800" progId="Equation.3">
                  <p:embed/>
                </p:oleObj>
              </mc:Choice>
              <mc:Fallback>
                <p:oleObj name="Egyenlet" r:id="rId8" imgW="596880" imgH="469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lum bright="-100000" contrast="10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00600" y="4419600"/>
                        <a:ext cx="1493838" cy="1176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6" name="Group 7"/>
          <p:cNvGrpSpPr>
            <a:grpSpLocks/>
          </p:cNvGrpSpPr>
          <p:nvPr/>
        </p:nvGrpSpPr>
        <p:grpSpPr bwMode="auto">
          <a:xfrm>
            <a:off x="1981200" y="1371600"/>
            <a:ext cx="4724400" cy="4724400"/>
            <a:chOff x="1056" y="720"/>
            <a:chExt cx="2976" cy="2976"/>
          </a:xfrm>
        </p:grpSpPr>
        <p:sp>
          <p:nvSpPr>
            <p:cNvPr id="17" name="Line 8"/>
            <p:cNvSpPr>
              <a:spLocks noChangeShapeType="1"/>
            </p:cNvSpPr>
            <p:nvPr/>
          </p:nvSpPr>
          <p:spPr bwMode="auto">
            <a:xfrm>
              <a:off x="2544" y="720"/>
              <a:ext cx="0" cy="29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" name="Line 9"/>
            <p:cNvSpPr>
              <a:spLocks noChangeShapeType="1"/>
            </p:cNvSpPr>
            <p:nvPr/>
          </p:nvSpPr>
          <p:spPr bwMode="auto">
            <a:xfrm>
              <a:off x="1056" y="2208"/>
              <a:ext cx="297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9" name="Group 10"/>
          <p:cNvGrpSpPr>
            <a:grpSpLocks/>
          </p:cNvGrpSpPr>
          <p:nvPr/>
        </p:nvGrpSpPr>
        <p:grpSpPr bwMode="auto">
          <a:xfrm>
            <a:off x="1981200" y="3732213"/>
            <a:ext cx="2363788" cy="2363787"/>
            <a:chOff x="1056" y="720"/>
            <a:chExt cx="2976" cy="2976"/>
          </a:xfrm>
        </p:grpSpPr>
        <p:sp>
          <p:nvSpPr>
            <p:cNvPr id="20" name="Line 11"/>
            <p:cNvSpPr>
              <a:spLocks noChangeShapeType="1"/>
            </p:cNvSpPr>
            <p:nvPr/>
          </p:nvSpPr>
          <p:spPr bwMode="auto">
            <a:xfrm>
              <a:off x="2544" y="720"/>
              <a:ext cx="0" cy="29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Line 12"/>
            <p:cNvSpPr>
              <a:spLocks noChangeShapeType="1"/>
            </p:cNvSpPr>
            <p:nvPr/>
          </p:nvSpPr>
          <p:spPr bwMode="auto">
            <a:xfrm>
              <a:off x="1056" y="2208"/>
              <a:ext cx="297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22" name="Group 13"/>
          <p:cNvGrpSpPr>
            <a:grpSpLocks/>
          </p:cNvGrpSpPr>
          <p:nvPr/>
        </p:nvGrpSpPr>
        <p:grpSpPr bwMode="auto">
          <a:xfrm>
            <a:off x="1981200" y="4911725"/>
            <a:ext cx="1184275" cy="1184275"/>
            <a:chOff x="1056" y="720"/>
            <a:chExt cx="2976" cy="2976"/>
          </a:xfrm>
        </p:grpSpPr>
        <p:sp>
          <p:nvSpPr>
            <p:cNvPr id="23" name="Line 14"/>
            <p:cNvSpPr>
              <a:spLocks noChangeShapeType="1"/>
            </p:cNvSpPr>
            <p:nvPr/>
          </p:nvSpPr>
          <p:spPr bwMode="auto">
            <a:xfrm>
              <a:off x="2544" y="720"/>
              <a:ext cx="0" cy="29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" name="Line 15"/>
            <p:cNvSpPr>
              <a:spLocks noChangeShapeType="1"/>
            </p:cNvSpPr>
            <p:nvPr/>
          </p:nvSpPr>
          <p:spPr bwMode="auto">
            <a:xfrm>
              <a:off x="1056" y="2208"/>
              <a:ext cx="297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25" name="Group 16"/>
          <p:cNvGrpSpPr>
            <a:grpSpLocks/>
          </p:cNvGrpSpPr>
          <p:nvPr/>
        </p:nvGrpSpPr>
        <p:grpSpPr bwMode="auto">
          <a:xfrm>
            <a:off x="1981200" y="5502275"/>
            <a:ext cx="593725" cy="593725"/>
            <a:chOff x="1056" y="720"/>
            <a:chExt cx="2976" cy="2976"/>
          </a:xfrm>
        </p:grpSpPr>
        <p:sp>
          <p:nvSpPr>
            <p:cNvPr id="26" name="Line 17"/>
            <p:cNvSpPr>
              <a:spLocks noChangeShapeType="1"/>
            </p:cNvSpPr>
            <p:nvPr/>
          </p:nvSpPr>
          <p:spPr bwMode="auto">
            <a:xfrm>
              <a:off x="2544" y="720"/>
              <a:ext cx="0" cy="29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" name="Line 18"/>
            <p:cNvSpPr>
              <a:spLocks noChangeShapeType="1"/>
            </p:cNvSpPr>
            <p:nvPr/>
          </p:nvSpPr>
          <p:spPr bwMode="auto">
            <a:xfrm>
              <a:off x="1056" y="2208"/>
              <a:ext cx="297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28" name="Group 19"/>
          <p:cNvGrpSpPr>
            <a:grpSpLocks/>
          </p:cNvGrpSpPr>
          <p:nvPr/>
        </p:nvGrpSpPr>
        <p:grpSpPr bwMode="auto">
          <a:xfrm>
            <a:off x="1981200" y="5797550"/>
            <a:ext cx="298450" cy="298450"/>
            <a:chOff x="1056" y="720"/>
            <a:chExt cx="2976" cy="2976"/>
          </a:xfrm>
        </p:grpSpPr>
        <p:sp>
          <p:nvSpPr>
            <p:cNvPr id="29" name="Line 20"/>
            <p:cNvSpPr>
              <a:spLocks noChangeShapeType="1"/>
            </p:cNvSpPr>
            <p:nvPr/>
          </p:nvSpPr>
          <p:spPr bwMode="auto">
            <a:xfrm>
              <a:off x="2544" y="720"/>
              <a:ext cx="0" cy="29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" name="Line 21"/>
            <p:cNvSpPr>
              <a:spLocks noChangeShapeType="1"/>
            </p:cNvSpPr>
            <p:nvPr/>
          </p:nvSpPr>
          <p:spPr bwMode="auto">
            <a:xfrm>
              <a:off x="1056" y="2208"/>
              <a:ext cx="297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1" name="Group 22"/>
          <p:cNvGrpSpPr>
            <a:grpSpLocks/>
          </p:cNvGrpSpPr>
          <p:nvPr/>
        </p:nvGrpSpPr>
        <p:grpSpPr bwMode="auto">
          <a:xfrm>
            <a:off x="1981200" y="5945188"/>
            <a:ext cx="150813" cy="150812"/>
            <a:chOff x="1056" y="720"/>
            <a:chExt cx="2976" cy="2976"/>
          </a:xfrm>
        </p:grpSpPr>
        <p:sp>
          <p:nvSpPr>
            <p:cNvPr id="32" name="Line 23"/>
            <p:cNvSpPr>
              <a:spLocks noChangeShapeType="1"/>
            </p:cNvSpPr>
            <p:nvPr/>
          </p:nvSpPr>
          <p:spPr bwMode="auto">
            <a:xfrm>
              <a:off x="2544" y="720"/>
              <a:ext cx="0" cy="29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" name="Line 24"/>
            <p:cNvSpPr>
              <a:spLocks noChangeShapeType="1"/>
            </p:cNvSpPr>
            <p:nvPr/>
          </p:nvSpPr>
          <p:spPr bwMode="auto">
            <a:xfrm>
              <a:off x="1056" y="2208"/>
              <a:ext cx="297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4" name="Group 25"/>
          <p:cNvGrpSpPr>
            <a:grpSpLocks/>
          </p:cNvGrpSpPr>
          <p:nvPr/>
        </p:nvGrpSpPr>
        <p:grpSpPr bwMode="auto">
          <a:xfrm>
            <a:off x="1981200" y="6019800"/>
            <a:ext cx="76200" cy="76200"/>
            <a:chOff x="1056" y="720"/>
            <a:chExt cx="2976" cy="2976"/>
          </a:xfrm>
        </p:grpSpPr>
        <p:sp>
          <p:nvSpPr>
            <p:cNvPr id="35" name="Line 26"/>
            <p:cNvSpPr>
              <a:spLocks noChangeShapeType="1"/>
            </p:cNvSpPr>
            <p:nvPr/>
          </p:nvSpPr>
          <p:spPr bwMode="auto">
            <a:xfrm>
              <a:off x="2544" y="720"/>
              <a:ext cx="0" cy="29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" name="Line 27"/>
            <p:cNvSpPr>
              <a:spLocks noChangeShapeType="1"/>
            </p:cNvSpPr>
            <p:nvPr/>
          </p:nvSpPr>
          <p:spPr bwMode="auto">
            <a:xfrm>
              <a:off x="1056" y="2208"/>
              <a:ext cx="297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aphicFrame>
        <p:nvGraphicFramePr>
          <p:cNvPr id="37" name="Object 28"/>
          <p:cNvGraphicFramePr>
            <a:graphicFrameLocks noChangeAspect="1"/>
          </p:cNvGraphicFramePr>
          <p:nvPr>
            <p:extLst/>
          </p:nvPr>
        </p:nvGraphicFramePr>
        <p:xfrm>
          <a:off x="2133600" y="3962400"/>
          <a:ext cx="857250" cy="704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86" name="Egyenlet" r:id="rId10" imgW="571320" imgH="469800" progId="Equation.3">
                  <p:embed/>
                </p:oleObj>
              </mc:Choice>
              <mc:Fallback>
                <p:oleObj name="Egyenlet" r:id="rId10" imgW="571320" imgH="469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lum bright="-100000" contrast="10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3600" y="3962400"/>
                        <a:ext cx="857250" cy="704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Object 29"/>
          <p:cNvGraphicFramePr>
            <a:graphicFrameLocks noChangeAspect="1"/>
          </p:cNvGraphicFramePr>
          <p:nvPr>
            <p:extLst/>
          </p:nvPr>
        </p:nvGraphicFramePr>
        <p:xfrm>
          <a:off x="3352800" y="3962400"/>
          <a:ext cx="874713" cy="722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87" name="Egyenlet" r:id="rId11" imgW="583920" imgH="482400" progId="Equation.3">
                  <p:embed/>
                </p:oleObj>
              </mc:Choice>
              <mc:Fallback>
                <p:oleObj name="Egyenlet" r:id="rId11" imgW="583920" imgH="482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lum bright="-100000" contrast="10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52800" y="3962400"/>
                        <a:ext cx="874713" cy="722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" name="Object 30"/>
          <p:cNvGraphicFramePr>
            <a:graphicFrameLocks noChangeAspect="1"/>
          </p:cNvGraphicFramePr>
          <p:nvPr>
            <p:extLst/>
          </p:nvPr>
        </p:nvGraphicFramePr>
        <p:xfrm>
          <a:off x="3352800" y="5181600"/>
          <a:ext cx="895350" cy="704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88" name="Egyenlet" r:id="rId12" imgW="596880" imgH="469800" progId="Equation.3">
                  <p:embed/>
                </p:oleObj>
              </mc:Choice>
              <mc:Fallback>
                <p:oleObj name="Egyenlet" r:id="rId12" imgW="596880" imgH="469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lum bright="-100000" contrast="10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52800" y="5181600"/>
                        <a:ext cx="895350" cy="704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" name="Object 31"/>
          <p:cNvGraphicFramePr>
            <a:graphicFrameLocks noChangeAspect="1"/>
          </p:cNvGraphicFramePr>
          <p:nvPr>
            <p:extLst/>
          </p:nvPr>
        </p:nvGraphicFramePr>
        <p:xfrm>
          <a:off x="2057400" y="5029200"/>
          <a:ext cx="428625" cy="35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89" name="Egyenlet" r:id="rId13" imgW="571320" imgH="469800" progId="Equation.3">
                  <p:embed/>
                </p:oleObj>
              </mc:Choice>
              <mc:Fallback>
                <p:oleObj name="Egyenlet" r:id="rId13" imgW="571320" imgH="469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lum bright="-100000" contrast="10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7400" y="5029200"/>
                        <a:ext cx="428625" cy="352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" name="Object 32"/>
          <p:cNvGraphicFramePr>
            <a:graphicFrameLocks noChangeAspect="1"/>
          </p:cNvGraphicFramePr>
          <p:nvPr>
            <p:extLst/>
          </p:nvPr>
        </p:nvGraphicFramePr>
        <p:xfrm>
          <a:off x="2667000" y="5029200"/>
          <a:ext cx="439738" cy="363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90" name="Egyenlet" r:id="rId14" imgW="583920" imgH="482400" progId="Equation.3">
                  <p:embed/>
                </p:oleObj>
              </mc:Choice>
              <mc:Fallback>
                <p:oleObj name="Egyenlet" r:id="rId14" imgW="583920" imgH="482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lum bright="-100000" contrast="10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7000" y="5029200"/>
                        <a:ext cx="439738" cy="3635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" name="Object 33"/>
          <p:cNvGraphicFramePr>
            <a:graphicFrameLocks noChangeAspect="1"/>
          </p:cNvGraphicFramePr>
          <p:nvPr>
            <p:extLst/>
          </p:nvPr>
        </p:nvGraphicFramePr>
        <p:xfrm>
          <a:off x="2667000" y="5638800"/>
          <a:ext cx="449263" cy="354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91" name="Egyenlet" r:id="rId15" imgW="596880" imgH="469800" progId="Equation.3">
                  <p:embed/>
                </p:oleObj>
              </mc:Choice>
              <mc:Fallback>
                <p:oleObj name="Egyenlet" r:id="rId15" imgW="596880" imgH="469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lum bright="-100000" contrast="10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7000" y="5638800"/>
                        <a:ext cx="449263" cy="354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55719315"/>
      </p:ext>
    </p:extLst>
  </p:cSld>
  <p:clrMapOvr>
    <a:masterClrMapping/>
  </p:clrMapOvr>
  <p:transition spd="slow">
    <p:random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mtClean="0"/>
              <a:t>DISCREET WAVELET TRANSFORM</a:t>
            </a:r>
            <a:endParaRPr lang="en-US"/>
          </a:p>
        </p:txBody>
      </p:sp>
      <p:sp>
        <p:nvSpPr>
          <p:cNvPr id="5" name="Content Placeholder 2"/>
          <p:cNvSpPr>
            <a:spLocks noGrp="1"/>
          </p:cNvSpPr>
          <p:nvPr>
            <p:ph sz="quarter" idx="1"/>
          </p:nvPr>
        </p:nvSpPr>
        <p:spPr>
          <a:xfrm>
            <a:off x="401137" y="641295"/>
            <a:ext cx="8077200" cy="555955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zh-TW"/>
              <a:t>Wavelet transforms </a:t>
            </a:r>
          </a:p>
          <a:p>
            <a:pPr lvl="1">
              <a:lnSpc>
                <a:spcPct val="90000"/>
              </a:lnSpc>
            </a:pPr>
            <a:r>
              <a:rPr lang="en-US" altLang="zh-TW" sz="2400" smtClean="0"/>
              <a:t>Low</a:t>
            </a:r>
            <a:r>
              <a:rPr lang="zh-TW" altLang="en-US" sz="2400" smtClean="0"/>
              <a:t> </a:t>
            </a:r>
            <a:r>
              <a:rPr lang="en-US" altLang="zh-TW" sz="2400"/>
              <a:t>pass filtering:</a:t>
            </a:r>
            <a:r>
              <a:rPr lang="zh-TW" altLang="en-US" sz="2400"/>
              <a:t> </a:t>
            </a:r>
            <a:r>
              <a:rPr lang="en-US" altLang="zh-TW" sz="2400" smtClean="0"/>
              <a:t>averaging</a:t>
            </a:r>
            <a:endParaRPr lang="en-US" altLang="zh-TW" sz="2400"/>
          </a:p>
          <a:p>
            <a:pPr lvl="1">
              <a:lnSpc>
                <a:spcPct val="90000"/>
              </a:lnSpc>
            </a:pPr>
            <a:r>
              <a:rPr lang="en-US" altLang="zh-TW" sz="2400" smtClean="0"/>
              <a:t>High </a:t>
            </a:r>
            <a:r>
              <a:rPr lang="en-US" altLang="zh-TW" sz="2400"/>
              <a:t>pass </a:t>
            </a:r>
            <a:r>
              <a:rPr lang="en-US" altLang="zh-TW" sz="2400" smtClean="0"/>
              <a:t>filtering</a:t>
            </a:r>
            <a:r>
              <a:rPr lang="en-US" altLang="zh-TW" sz="2400"/>
              <a:t>: </a:t>
            </a:r>
            <a:r>
              <a:rPr lang="en-US" altLang="zh-TW" sz="2400" smtClean="0"/>
              <a:t>differencing</a:t>
            </a:r>
          </a:p>
          <a:p>
            <a:pPr lvl="1">
              <a:lnSpc>
                <a:spcPct val="90000"/>
              </a:lnSpc>
            </a:pPr>
            <a:r>
              <a:rPr lang="en-US" altLang="zh-TW" sz="2400"/>
              <a:t>Input data</a:t>
            </a:r>
            <a:r>
              <a:rPr lang="en-US" altLang="zh-TW" sz="2400" smtClean="0"/>
              <a:t>: a</a:t>
            </a:r>
            <a:r>
              <a:rPr lang="en-US" altLang="zh-TW" sz="2400"/>
              <a:t>, </a:t>
            </a:r>
            <a:r>
              <a:rPr lang="en-US" altLang="zh-TW" sz="2400" smtClean="0"/>
              <a:t>b </a:t>
            </a:r>
            <a:endParaRPr lang="en-US" altLang="zh-TW" sz="2400"/>
          </a:p>
          <a:p>
            <a:pPr lvl="1"/>
            <a:r>
              <a:rPr lang="en-US" altLang="zh-TW" sz="2400" smtClean="0"/>
              <a:t>Average</a:t>
            </a:r>
            <a:r>
              <a:rPr lang="en-US" altLang="zh-TW" sz="2400"/>
              <a:t>: </a:t>
            </a:r>
            <a:r>
              <a:rPr lang="en-US" altLang="zh-TW" sz="2400" i="1"/>
              <a:t>s</a:t>
            </a:r>
            <a:r>
              <a:rPr lang="en-US" altLang="zh-TW" sz="2400"/>
              <a:t> = (</a:t>
            </a:r>
            <a:r>
              <a:rPr lang="en-US" altLang="zh-TW" sz="2400" i="1"/>
              <a:t>a</a:t>
            </a:r>
            <a:r>
              <a:rPr lang="en-US" altLang="zh-TW" sz="2400"/>
              <a:t> + </a:t>
            </a:r>
            <a:r>
              <a:rPr lang="en-US" altLang="zh-TW" sz="2400" i="1"/>
              <a:t>b</a:t>
            </a:r>
            <a:r>
              <a:rPr lang="en-US" altLang="zh-TW" sz="2400"/>
              <a:t>) / </a:t>
            </a:r>
            <a:r>
              <a:rPr lang="en-US" altLang="zh-TW" sz="2400" smtClean="0"/>
              <a:t>2 (</a:t>
            </a:r>
            <a:r>
              <a:rPr lang="en-US" altLang="zh-TW" sz="2400"/>
              <a:t>low pass filtering) </a:t>
            </a:r>
          </a:p>
          <a:p>
            <a:pPr lvl="1">
              <a:lnSpc>
                <a:spcPct val="80000"/>
              </a:lnSpc>
            </a:pPr>
            <a:r>
              <a:rPr lang="en-US" altLang="zh-TW" sz="2400" smtClean="0"/>
              <a:t>Difference</a:t>
            </a:r>
            <a:r>
              <a:rPr lang="en-US" altLang="zh-TW" sz="2400"/>
              <a:t>: </a:t>
            </a:r>
            <a:r>
              <a:rPr lang="en-US" altLang="zh-TW" sz="2400" i="1"/>
              <a:t>d</a:t>
            </a:r>
            <a:r>
              <a:rPr lang="en-US" altLang="zh-TW" sz="2400"/>
              <a:t> = </a:t>
            </a:r>
            <a:r>
              <a:rPr lang="en-US" altLang="zh-TW" sz="2400" i="1"/>
              <a:t>a</a:t>
            </a:r>
            <a:r>
              <a:rPr lang="en-US" altLang="zh-TW" sz="2400"/>
              <a:t> – </a:t>
            </a:r>
            <a:r>
              <a:rPr lang="en-US" altLang="zh-TW" sz="2400" i="1" smtClean="0"/>
              <a:t>s </a:t>
            </a:r>
            <a:r>
              <a:rPr lang="en-US" altLang="zh-TW" sz="2400" smtClean="0"/>
              <a:t>(</a:t>
            </a:r>
            <a:r>
              <a:rPr lang="en-US" altLang="zh-TW" sz="2400"/>
              <a:t>high pass filtering) </a:t>
            </a:r>
            <a:endParaRPr lang="en-US" altLang="zh-TW" sz="2400" i="1"/>
          </a:p>
          <a:p>
            <a:pPr lvl="1">
              <a:lnSpc>
                <a:spcPct val="90000"/>
              </a:lnSpc>
            </a:pPr>
            <a:r>
              <a:rPr lang="en-US" altLang="zh-TW" sz="2400"/>
              <a:t>Wavelet coefficients</a:t>
            </a:r>
            <a:r>
              <a:rPr lang="en-US" altLang="zh-TW" sz="2400" smtClean="0"/>
              <a:t>: (</a:t>
            </a:r>
            <a:r>
              <a:rPr lang="en-US" altLang="zh-TW" sz="2400"/>
              <a:t>s, d).</a:t>
            </a:r>
          </a:p>
          <a:p>
            <a:pPr>
              <a:lnSpc>
                <a:spcPct val="90000"/>
              </a:lnSpc>
            </a:pPr>
            <a:r>
              <a:rPr lang="en-US" altLang="zh-TW"/>
              <a:t>Inverse wavelet transforms: addition; </a:t>
            </a:r>
            <a:r>
              <a:rPr lang="en-US" altLang="zh-TW" smtClean="0"/>
              <a:t>subtraction</a:t>
            </a:r>
          </a:p>
          <a:p>
            <a:pPr lvl="1">
              <a:lnSpc>
                <a:spcPct val="80000"/>
              </a:lnSpc>
            </a:pPr>
            <a:r>
              <a:rPr lang="en-US" altLang="zh-TW" sz="2400"/>
              <a:t>Wavelet coefficients</a:t>
            </a:r>
            <a:r>
              <a:rPr lang="en-US" altLang="zh-TW" sz="2400" smtClean="0"/>
              <a:t>: (</a:t>
            </a:r>
            <a:r>
              <a:rPr lang="en-US" altLang="zh-TW" sz="2400"/>
              <a:t>s, d).</a:t>
            </a:r>
          </a:p>
          <a:p>
            <a:pPr lvl="1">
              <a:lnSpc>
                <a:spcPct val="80000"/>
              </a:lnSpc>
            </a:pPr>
            <a:r>
              <a:rPr lang="en-US" altLang="zh-TW" sz="2400" smtClean="0"/>
              <a:t>Addition</a:t>
            </a:r>
            <a:r>
              <a:rPr lang="en-US" altLang="zh-TW" sz="2400"/>
              <a:t>:</a:t>
            </a:r>
            <a:r>
              <a:rPr lang="en-US" altLang="zh-TW" sz="2400" i="1"/>
              <a:t> s </a:t>
            </a:r>
            <a:r>
              <a:rPr lang="en-US" altLang="zh-TW" sz="2400"/>
              <a:t>+ </a:t>
            </a:r>
            <a:r>
              <a:rPr lang="en-US" altLang="zh-TW" sz="2400" i="1"/>
              <a:t>d</a:t>
            </a:r>
            <a:r>
              <a:rPr lang="en-US" altLang="zh-TW" sz="2400"/>
              <a:t> = </a:t>
            </a:r>
            <a:r>
              <a:rPr lang="en-US" altLang="zh-TW" sz="2400" i="1"/>
              <a:t>s</a:t>
            </a:r>
            <a:r>
              <a:rPr lang="en-US" altLang="zh-TW" sz="2400"/>
              <a:t> + (</a:t>
            </a:r>
            <a:r>
              <a:rPr lang="en-US" altLang="zh-TW" sz="2400" i="1"/>
              <a:t>a</a:t>
            </a:r>
            <a:r>
              <a:rPr lang="en-US" altLang="zh-TW" sz="2400"/>
              <a:t> – </a:t>
            </a:r>
            <a:r>
              <a:rPr lang="en-US" altLang="zh-TW" sz="2400" i="1"/>
              <a:t>s</a:t>
            </a:r>
            <a:r>
              <a:rPr lang="en-US" altLang="zh-TW" sz="2400"/>
              <a:t>)</a:t>
            </a:r>
            <a:r>
              <a:rPr lang="en-US" altLang="zh-TW" sz="2400" i="1"/>
              <a:t> = a</a:t>
            </a:r>
            <a:r>
              <a:rPr lang="en-US" altLang="zh-TW" sz="2400" smtClean="0"/>
              <a:t>, </a:t>
            </a:r>
            <a:endParaRPr lang="en-US" altLang="zh-TW" sz="2400"/>
          </a:p>
          <a:p>
            <a:pPr lvl="1">
              <a:lnSpc>
                <a:spcPct val="80000"/>
              </a:lnSpc>
            </a:pPr>
            <a:r>
              <a:rPr lang="en-US" altLang="zh-TW" sz="2400" smtClean="0"/>
              <a:t>Subtraction</a:t>
            </a:r>
            <a:r>
              <a:rPr lang="en-US" altLang="zh-TW" sz="2400"/>
              <a:t>:</a:t>
            </a:r>
            <a:r>
              <a:rPr lang="en-US" altLang="zh-TW" sz="2400" i="1"/>
              <a:t> s</a:t>
            </a:r>
            <a:r>
              <a:rPr lang="en-US" altLang="zh-TW" sz="2400"/>
              <a:t> – </a:t>
            </a:r>
            <a:r>
              <a:rPr lang="en-US" altLang="zh-TW" sz="2400" i="1"/>
              <a:t>d</a:t>
            </a:r>
            <a:r>
              <a:rPr lang="en-US" altLang="zh-TW" sz="2400"/>
              <a:t> = </a:t>
            </a:r>
            <a:r>
              <a:rPr lang="en-US" altLang="zh-TW" sz="2400" i="1"/>
              <a:t>s</a:t>
            </a:r>
            <a:r>
              <a:rPr lang="en-US" altLang="zh-TW" sz="2400"/>
              <a:t> </a:t>
            </a:r>
            <a:r>
              <a:rPr lang="en-US" altLang="zh-TW" sz="2400" smtClean="0"/>
              <a:t>– (</a:t>
            </a:r>
            <a:r>
              <a:rPr lang="en-US" altLang="zh-TW" sz="2400" i="1"/>
              <a:t>a</a:t>
            </a:r>
            <a:r>
              <a:rPr lang="en-US" altLang="zh-TW" sz="2400"/>
              <a:t> – </a:t>
            </a:r>
            <a:r>
              <a:rPr lang="en-US" altLang="zh-TW" sz="2400" i="1"/>
              <a:t>s</a:t>
            </a:r>
            <a:r>
              <a:rPr lang="en-US" altLang="zh-TW" sz="2400"/>
              <a:t>)</a:t>
            </a:r>
            <a:r>
              <a:rPr lang="en-US" altLang="zh-TW" sz="2400" i="1"/>
              <a:t> = </a:t>
            </a:r>
            <a:r>
              <a:rPr lang="en-US" altLang="zh-TW" sz="2400"/>
              <a:t>2</a:t>
            </a:r>
            <a:r>
              <a:rPr lang="en-US" altLang="zh-TW" sz="2400" i="1"/>
              <a:t>s </a:t>
            </a:r>
            <a:r>
              <a:rPr lang="en-US" altLang="zh-TW" sz="2400"/>
              <a:t>–</a:t>
            </a:r>
            <a:r>
              <a:rPr lang="en-US" altLang="zh-TW" sz="2400" i="1"/>
              <a:t> a = b</a:t>
            </a:r>
          </a:p>
          <a:p>
            <a:pPr lvl="1">
              <a:lnSpc>
                <a:spcPct val="80000"/>
              </a:lnSpc>
            </a:pPr>
            <a:r>
              <a:rPr lang="en-US" altLang="zh-TW" sz="2400"/>
              <a:t>Input data</a:t>
            </a:r>
            <a:r>
              <a:rPr lang="en-US" altLang="zh-TW" sz="2400" smtClean="0"/>
              <a:t>: (</a:t>
            </a:r>
            <a:r>
              <a:rPr lang="en-US" altLang="zh-TW" sz="2400"/>
              <a:t>a, b</a:t>
            </a:r>
            <a:r>
              <a:rPr lang="en-US" altLang="zh-TW" sz="2400" smtClean="0"/>
              <a:t>).</a:t>
            </a:r>
            <a:endParaRPr lang="en-US" altLang="zh-TW" sz="24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3B8E435-5DF5-44DE-83D2-9F90DF09A99B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952909"/>
      </p:ext>
    </p:extLst>
  </p:cSld>
  <p:clrMapOvr>
    <a:masterClrMapping/>
  </p:clrMapOvr>
  <p:transition spd="slow">
    <p:random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mtClean="0"/>
              <a:t>DISCREET WAVELET TRANSFORM</a:t>
            </a:r>
            <a:endParaRPr lang="en-US"/>
          </a:p>
        </p:txBody>
      </p:sp>
      <p:sp>
        <p:nvSpPr>
          <p:cNvPr id="5" name="Content Placeholder 2"/>
          <p:cNvSpPr>
            <a:spLocks noGrp="1"/>
          </p:cNvSpPr>
          <p:nvPr>
            <p:ph sz="quarter" idx="1"/>
          </p:nvPr>
        </p:nvSpPr>
        <p:spPr>
          <a:xfrm>
            <a:off x="401137" y="641295"/>
            <a:ext cx="8077200" cy="555955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altLang="zh-TW" smtClean="0"/>
              <a:t>Example: input </a:t>
            </a:r>
            <a:r>
              <a:rPr lang="en-US" altLang="zh-TW"/>
              <a:t>data 14, 22</a:t>
            </a:r>
          </a:p>
          <a:p>
            <a:pPr lvl="1">
              <a:lnSpc>
                <a:spcPct val="90000"/>
              </a:lnSpc>
            </a:pPr>
            <a:r>
              <a:rPr lang="en-US" altLang="zh-TW" sz="2400" smtClean="0"/>
              <a:t>Wavelet </a:t>
            </a:r>
            <a:r>
              <a:rPr lang="en-US" altLang="zh-TW" sz="2400"/>
              <a:t>Transform</a:t>
            </a:r>
          </a:p>
          <a:p>
            <a:pPr marL="0" indent="0">
              <a:lnSpc>
                <a:spcPct val="90000"/>
              </a:lnSpc>
              <a:spcBef>
                <a:spcPct val="20000"/>
              </a:spcBef>
              <a:buNone/>
            </a:pPr>
            <a:r>
              <a:rPr lang="en-US" altLang="zh-TW" smtClean="0"/>
              <a:t> Average: </a:t>
            </a:r>
            <a:r>
              <a:rPr lang="en-US" altLang="zh-TW" i="1" smtClean="0"/>
              <a:t>s</a:t>
            </a:r>
            <a:r>
              <a:rPr lang="en-US" altLang="zh-TW" smtClean="0"/>
              <a:t> </a:t>
            </a:r>
            <a:r>
              <a:rPr lang="en-US" altLang="zh-TW"/>
              <a:t>= (14</a:t>
            </a:r>
            <a:r>
              <a:rPr lang="zh-TW" altLang="en-US"/>
              <a:t>＋</a:t>
            </a:r>
            <a:r>
              <a:rPr lang="en-US" altLang="zh-TW"/>
              <a:t>22)/2 = 18, </a:t>
            </a:r>
          </a:p>
          <a:p>
            <a:pPr marL="0" indent="0">
              <a:lnSpc>
                <a:spcPct val="90000"/>
              </a:lnSpc>
              <a:spcBef>
                <a:spcPct val="20000"/>
              </a:spcBef>
              <a:buNone/>
            </a:pPr>
            <a:r>
              <a:rPr lang="en-US" altLang="zh-TW" smtClean="0"/>
              <a:t> Difference</a:t>
            </a:r>
            <a:r>
              <a:rPr lang="en-US" altLang="zh-TW"/>
              <a:t>: </a:t>
            </a:r>
            <a:r>
              <a:rPr lang="en-US" altLang="zh-TW" i="1"/>
              <a:t>d </a:t>
            </a:r>
            <a:r>
              <a:rPr lang="en-US" altLang="zh-TW"/>
              <a:t>= 14-18= -</a:t>
            </a:r>
            <a:r>
              <a:rPr lang="en-US" altLang="zh-TW" smtClean="0"/>
              <a:t>4 </a:t>
            </a:r>
            <a:endParaRPr lang="en-US" altLang="zh-TW"/>
          </a:p>
          <a:p>
            <a:pPr marL="0" indent="0">
              <a:lnSpc>
                <a:spcPct val="90000"/>
              </a:lnSpc>
              <a:spcBef>
                <a:spcPct val="20000"/>
              </a:spcBef>
              <a:buNone/>
            </a:pPr>
            <a:r>
              <a:rPr lang="en-US" altLang="zh-TW" smtClean="0"/>
              <a:t> Wavelet </a:t>
            </a:r>
            <a:r>
              <a:rPr lang="en-US" altLang="zh-TW"/>
              <a:t>coefficients</a:t>
            </a:r>
            <a:r>
              <a:rPr lang="en-US" altLang="zh-TW" smtClean="0"/>
              <a:t>: (</a:t>
            </a:r>
            <a:r>
              <a:rPr lang="en-US" altLang="zh-TW"/>
              <a:t>18, -4).</a:t>
            </a:r>
          </a:p>
          <a:p>
            <a:pPr lvl="1">
              <a:lnSpc>
                <a:spcPct val="90000"/>
              </a:lnSpc>
            </a:pPr>
            <a:r>
              <a:rPr lang="en-US" altLang="zh-TW" sz="2400" smtClean="0"/>
              <a:t>Inverse </a:t>
            </a:r>
            <a:r>
              <a:rPr lang="en-US" altLang="zh-TW" sz="2400"/>
              <a:t>Wavelet Transform (to recover the input data)</a:t>
            </a:r>
          </a:p>
          <a:p>
            <a:pPr marL="0" indent="0">
              <a:lnSpc>
                <a:spcPct val="90000"/>
              </a:lnSpc>
              <a:spcBef>
                <a:spcPct val="20000"/>
              </a:spcBef>
              <a:buNone/>
            </a:pPr>
            <a:r>
              <a:rPr lang="en-US" altLang="zh-TW" smtClean="0"/>
              <a:t> </a:t>
            </a:r>
            <a:r>
              <a:rPr lang="en-US" altLang="zh-TW" i="1" smtClean="0"/>
              <a:t>s</a:t>
            </a:r>
            <a:r>
              <a:rPr lang="en-US" altLang="zh-TW" smtClean="0"/>
              <a:t> </a:t>
            </a:r>
            <a:r>
              <a:rPr lang="zh-TW" altLang="en-US"/>
              <a:t>＋ </a:t>
            </a:r>
            <a:r>
              <a:rPr lang="en-US" altLang="zh-TW" i="1"/>
              <a:t>d</a:t>
            </a:r>
            <a:r>
              <a:rPr lang="en-US" altLang="zh-TW"/>
              <a:t> = 18+(-4) = 14</a:t>
            </a:r>
            <a:r>
              <a:rPr lang="en-US" altLang="zh-TW" smtClean="0"/>
              <a:t>, </a:t>
            </a:r>
            <a:endParaRPr lang="en-US" altLang="zh-TW"/>
          </a:p>
          <a:p>
            <a:pPr marL="0" indent="0">
              <a:lnSpc>
                <a:spcPct val="90000"/>
              </a:lnSpc>
              <a:spcBef>
                <a:spcPct val="20000"/>
              </a:spcBef>
              <a:buNone/>
            </a:pPr>
            <a:r>
              <a:rPr lang="en-US" altLang="zh-TW" smtClean="0"/>
              <a:t> </a:t>
            </a:r>
            <a:r>
              <a:rPr lang="en-US" altLang="zh-TW" i="1" smtClean="0"/>
              <a:t>s</a:t>
            </a:r>
            <a:r>
              <a:rPr lang="en-US" altLang="zh-TW" smtClean="0"/>
              <a:t> </a:t>
            </a:r>
            <a:r>
              <a:rPr lang="zh-TW" altLang="en-US"/>
              <a:t>－ </a:t>
            </a:r>
            <a:r>
              <a:rPr lang="en-US" altLang="zh-TW" i="1"/>
              <a:t>d</a:t>
            </a:r>
            <a:r>
              <a:rPr lang="en-US" altLang="zh-TW"/>
              <a:t> = 18-(-4) = 22</a:t>
            </a:r>
          </a:p>
          <a:p>
            <a:pPr marL="0" indent="0">
              <a:lnSpc>
                <a:spcPct val="90000"/>
              </a:lnSpc>
              <a:spcBef>
                <a:spcPct val="20000"/>
              </a:spcBef>
              <a:buNone/>
            </a:pPr>
            <a:r>
              <a:rPr lang="en-US" altLang="zh-TW" smtClean="0"/>
              <a:t> Input </a:t>
            </a:r>
            <a:r>
              <a:rPr lang="en-US" altLang="zh-TW"/>
              <a:t>data</a:t>
            </a:r>
            <a:r>
              <a:rPr lang="en-US" altLang="zh-TW" smtClean="0"/>
              <a:t>: (</a:t>
            </a:r>
            <a:r>
              <a:rPr lang="en-US" altLang="zh-TW"/>
              <a:t>14, 22).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3B8E435-5DF5-44DE-83D2-9F90DF09A99B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991951"/>
      </p:ext>
    </p:extLst>
  </p:cSld>
  <p:clrMapOvr>
    <a:masterClrMapping/>
  </p:clrMapOvr>
  <p:transition spd="slow">
    <p:random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/>
              <a:t>Stationary and Non-stationary Signals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sz="quarter" idx="1"/>
          </p:nvPr>
        </p:nvSpPr>
        <p:spPr>
          <a:xfrm>
            <a:off x="401137" y="641295"/>
            <a:ext cx="8077200" cy="5559552"/>
          </a:xfrm>
        </p:spPr>
        <p:txBody>
          <a:bodyPr>
            <a:normAutofit lnSpcReduction="10000"/>
          </a:bodyPr>
          <a:lstStyle/>
          <a:p>
            <a:r>
              <a:rPr lang="en-US" altLang="ar-SA"/>
              <a:t>FT </a:t>
            </a:r>
            <a:r>
              <a:rPr lang="en-US" altLang="ar-SA" sz="2200" smtClean="0"/>
              <a:t>identifies </a:t>
            </a:r>
            <a:r>
              <a:rPr lang="en-US" altLang="ar-SA" sz="2200"/>
              <a:t>all spectral components present in the signal, however it does not provide any information regarding the </a:t>
            </a:r>
            <a:r>
              <a:rPr lang="en-US" altLang="ar-SA" sz="2200">
                <a:solidFill>
                  <a:srgbClr val="0000FF"/>
                </a:solidFill>
              </a:rPr>
              <a:t>temporal (time) localization</a:t>
            </a:r>
            <a:r>
              <a:rPr lang="en-US" altLang="ar-SA" sz="2200"/>
              <a:t> of these components</a:t>
            </a:r>
            <a:r>
              <a:rPr lang="en-US" altLang="ar-SA" sz="2200" smtClean="0"/>
              <a:t>.</a:t>
            </a:r>
            <a:endParaRPr lang="en-US" altLang="ar-SA" sz="2200"/>
          </a:p>
          <a:p>
            <a:r>
              <a:rPr lang="en-US" altLang="ar-SA" sz="2200">
                <a:solidFill>
                  <a:srgbClr val="0000FF"/>
                </a:solidFill>
              </a:rPr>
              <a:t>Stat</a:t>
            </a:r>
            <a:r>
              <a:rPr lang="en-US" altLang="ar-SA" sz="2200" smtClean="0">
                <a:solidFill>
                  <a:srgbClr val="0000FF"/>
                </a:solidFill>
              </a:rPr>
              <a:t>ionary </a:t>
            </a:r>
            <a:r>
              <a:rPr lang="en-US" altLang="ar-SA" sz="2200">
                <a:solidFill>
                  <a:srgbClr val="0000FF"/>
                </a:solidFill>
              </a:rPr>
              <a:t>signals</a:t>
            </a:r>
            <a:r>
              <a:rPr lang="en-US" altLang="ar-SA" sz="2200"/>
              <a:t> consist of spectral components that do not change in time </a:t>
            </a:r>
            <a:endParaRPr lang="en-US" altLang="ar-SA" sz="2200">
              <a:sym typeface="Wingdings" panose="05000000000000000000" pitchFamily="2" charset="2"/>
            </a:endParaRPr>
          </a:p>
          <a:p>
            <a:pPr lvl="1">
              <a:lnSpc>
                <a:spcPct val="90000"/>
              </a:lnSpc>
            </a:pPr>
            <a:r>
              <a:rPr lang="en-US" altLang="ar-SA" sz="2200">
                <a:sym typeface="Wingdings" panose="05000000000000000000" pitchFamily="2" charset="2"/>
              </a:rPr>
              <a:t>all spectral components exist at all times</a:t>
            </a:r>
          </a:p>
          <a:p>
            <a:pPr lvl="1">
              <a:lnSpc>
                <a:spcPct val="90000"/>
              </a:lnSpc>
            </a:pPr>
            <a:r>
              <a:rPr lang="en-US" altLang="ar-SA" sz="2200">
                <a:sym typeface="Wingdings" panose="05000000000000000000" pitchFamily="2" charset="2"/>
              </a:rPr>
              <a:t>no need to know any time information</a:t>
            </a:r>
          </a:p>
          <a:p>
            <a:pPr lvl="1">
              <a:lnSpc>
                <a:spcPct val="90000"/>
              </a:lnSpc>
            </a:pPr>
            <a:r>
              <a:rPr lang="en-US" altLang="ar-SA" sz="2200">
                <a:sym typeface="Wingdings" panose="05000000000000000000" pitchFamily="2" charset="2"/>
              </a:rPr>
              <a:t>FT works well for stationary signals</a:t>
            </a:r>
          </a:p>
          <a:p>
            <a:r>
              <a:rPr lang="en-US" altLang="ar-SA" smtClean="0"/>
              <a:t>H</a:t>
            </a:r>
            <a:r>
              <a:rPr lang="en-US" altLang="ar-SA" sz="2200" smtClean="0"/>
              <a:t>owever</a:t>
            </a:r>
            <a:r>
              <a:rPr lang="en-US" altLang="ar-SA" sz="2200"/>
              <a:t>, </a:t>
            </a:r>
            <a:r>
              <a:rPr lang="en-US" altLang="ar-SA" sz="2200">
                <a:solidFill>
                  <a:srgbClr val="0000FF"/>
                </a:solidFill>
              </a:rPr>
              <a:t>non-stationary signals</a:t>
            </a:r>
            <a:r>
              <a:rPr lang="en-US" altLang="ar-SA" sz="2200"/>
              <a:t> consists of time varying spectral components</a:t>
            </a:r>
          </a:p>
          <a:p>
            <a:pPr lvl="1">
              <a:lnSpc>
                <a:spcPct val="90000"/>
              </a:lnSpc>
            </a:pPr>
            <a:r>
              <a:rPr lang="en-US" altLang="ar-SA" sz="2200"/>
              <a:t>How do we find out which spectral component appears when?</a:t>
            </a:r>
          </a:p>
          <a:p>
            <a:pPr lvl="1">
              <a:lnSpc>
                <a:spcPct val="90000"/>
              </a:lnSpc>
            </a:pPr>
            <a:r>
              <a:rPr lang="en-US" altLang="ar-SA" sz="2200"/>
              <a:t>FT only provides </a:t>
            </a:r>
            <a:r>
              <a:rPr lang="en-US" altLang="ar-SA" sz="2200" b="1" i="1">
                <a:solidFill>
                  <a:srgbClr val="0000FF"/>
                </a:solidFill>
              </a:rPr>
              <a:t>what spectral components </a:t>
            </a:r>
            <a:r>
              <a:rPr lang="en-US" altLang="ar-SA" sz="2200" b="1" i="1" smtClean="0">
                <a:solidFill>
                  <a:srgbClr val="0000FF"/>
                </a:solidFill>
              </a:rPr>
              <a:t>exist</a:t>
            </a:r>
            <a:r>
              <a:rPr lang="en-US" altLang="ar-SA" sz="2200" smtClean="0"/>
              <a:t>, </a:t>
            </a:r>
            <a:r>
              <a:rPr lang="en-US" altLang="ar-SA" sz="2200"/>
              <a:t>not where in time they are located.</a:t>
            </a:r>
          </a:p>
          <a:p>
            <a:pPr lvl="1">
              <a:lnSpc>
                <a:spcPct val="90000"/>
              </a:lnSpc>
            </a:pPr>
            <a:r>
              <a:rPr lang="en-US" altLang="ar-SA" sz="2200"/>
              <a:t>Need some other ways to determine </a:t>
            </a:r>
            <a:r>
              <a:rPr lang="en-US" altLang="ar-SA" sz="2200" b="1" i="1">
                <a:solidFill>
                  <a:srgbClr val="0000FF"/>
                </a:solidFill>
              </a:rPr>
              <a:t>time localization of spectral </a:t>
            </a:r>
            <a:r>
              <a:rPr lang="en-US" altLang="ar-SA" sz="2200" b="1" i="1" smtClean="0">
                <a:solidFill>
                  <a:srgbClr val="0000FF"/>
                </a:solidFill>
              </a:rPr>
              <a:t>components</a:t>
            </a:r>
            <a:r>
              <a:rPr lang="en-US" altLang="ar-SA" sz="2200" smtClean="0"/>
              <a:t>.</a:t>
            </a:r>
            <a:endParaRPr lang="en-US" altLang="ar-SA" sz="2200" b="1">
              <a:solidFill>
                <a:srgbClr val="0000FF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3B8E435-5DF5-44DE-83D2-9F90DF09A99B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0412420"/>
      </p:ext>
    </p:extLst>
  </p:cSld>
  <p:clrMapOvr>
    <a:masterClrMapping/>
  </p:clrMapOvr>
  <p:transition spd="slow">
    <p:random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mtClean="0"/>
              <a:t>DISCREET WAVELET TRANSFORM</a:t>
            </a:r>
            <a:endParaRPr lang="en-US"/>
          </a:p>
        </p:txBody>
      </p:sp>
      <p:sp>
        <p:nvSpPr>
          <p:cNvPr id="5" name="Content Placeholder 2"/>
          <p:cNvSpPr>
            <a:spLocks noGrp="1"/>
          </p:cNvSpPr>
          <p:nvPr>
            <p:ph sz="quarter" idx="1"/>
          </p:nvPr>
        </p:nvSpPr>
        <p:spPr>
          <a:xfrm>
            <a:off x="401137" y="641294"/>
            <a:ext cx="8077200" cy="6064305"/>
          </a:xfrm>
        </p:spPr>
        <p:txBody>
          <a:bodyPr>
            <a:noAutofit/>
          </a:bodyPr>
          <a:lstStyle/>
          <a:p>
            <a:r>
              <a:rPr lang="en-US" sz="1800"/>
              <a:t>Compression algorithms using DWT</a:t>
            </a:r>
          </a:p>
          <a:p>
            <a:pPr lvl="1"/>
            <a:r>
              <a:rPr lang="en-US" sz="1800" smtClean="0"/>
              <a:t>Embedded zero-tree </a:t>
            </a:r>
            <a:r>
              <a:rPr lang="en-US" sz="1800"/>
              <a:t>(EZW</a:t>
            </a:r>
            <a:r>
              <a:rPr lang="en-US" sz="1800" smtClean="0"/>
              <a:t>)</a:t>
            </a:r>
            <a:endParaRPr lang="en-US" sz="1800"/>
          </a:p>
          <a:p>
            <a:pPr lvl="2">
              <a:buFont typeface="Wingdings" panose="05000000000000000000" pitchFamily="2" charset="2"/>
              <a:buChar char="v"/>
            </a:pPr>
            <a:r>
              <a:rPr lang="en-US"/>
              <a:t>Use DWT for the decomposition </a:t>
            </a:r>
            <a:r>
              <a:rPr lang="en-US" smtClean="0"/>
              <a:t>of an </a:t>
            </a:r>
            <a:r>
              <a:rPr lang="en-US"/>
              <a:t>image at each </a:t>
            </a:r>
            <a:r>
              <a:rPr lang="en-US" smtClean="0"/>
              <a:t>level.</a:t>
            </a:r>
            <a:endParaRPr lang="en-US"/>
          </a:p>
          <a:p>
            <a:pPr lvl="2">
              <a:buFont typeface="Wingdings" panose="05000000000000000000" pitchFamily="2" charset="2"/>
              <a:buChar char="v"/>
            </a:pPr>
            <a:r>
              <a:rPr lang="en-US"/>
              <a:t>Scans wavelet coefficients subband by </a:t>
            </a:r>
            <a:r>
              <a:rPr lang="en-US" smtClean="0"/>
              <a:t>subband in </a:t>
            </a:r>
            <a:r>
              <a:rPr lang="en-US"/>
              <a:t>a zigzag </a:t>
            </a:r>
            <a:r>
              <a:rPr lang="en-US" smtClean="0"/>
              <a:t>manner.</a:t>
            </a:r>
            <a:endParaRPr lang="en-US"/>
          </a:p>
          <a:p>
            <a:pPr lvl="1"/>
            <a:r>
              <a:rPr lang="en-US" sz="1800"/>
              <a:t>Set partitioning in </a:t>
            </a:r>
            <a:r>
              <a:rPr lang="en-US" sz="1800" smtClean="0"/>
              <a:t>hierarchical </a:t>
            </a:r>
            <a:r>
              <a:rPr lang="en-US" sz="1800"/>
              <a:t>trees (SPHIT</a:t>
            </a:r>
            <a:r>
              <a:rPr lang="en-US" sz="1800" smtClean="0"/>
              <a:t>)</a:t>
            </a:r>
            <a:endParaRPr lang="en-US" sz="1800"/>
          </a:p>
          <a:p>
            <a:pPr lvl="2">
              <a:buFont typeface="Wingdings" panose="05000000000000000000" pitchFamily="2" charset="2"/>
              <a:buChar char="v"/>
            </a:pPr>
            <a:r>
              <a:rPr lang="en-US"/>
              <a:t>Highly refined version of EZW.</a:t>
            </a:r>
          </a:p>
          <a:p>
            <a:pPr lvl="2">
              <a:buFont typeface="Wingdings" panose="05000000000000000000" pitchFamily="2" charset="2"/>
              <a:buChar char="v"/>
            </a:pPr>
            <a:r>
              <a:rPr lang="en-US"/>
              <a:t>Perform better at higher compression ratio for a wide variety of images than EZW.</a:t>
            </a:r>
          </a:p>
          <a:p>
            <a:pPr lvl="1"/>
            <a:r>
              <a:rPr lang="en-US" sz="1800"/>
              <a:t>Zero-tree entropy (ZTE)</a:t>
            </a:r>
          </a:p>
          <a:p>
            <a:pPr lvl="2">
              <a:buFont typeface="Wingdings" panose="05000000000000000000" pitchFamily="2" charset="2"/>
              <a:buChar char="v"/>
            </a:pPr>
            <a:r>
              <a:rPr lang="en-US"/>
              <a:t>Quantized wavelet coefficients into wavelet trees to reduce the number of bits required to represent those trees.</a:t>
            </a:r>
          </a:p>
          <a:p>
            <a:pPr lvl="2">
              <a:buFont typeface="Wingdings" panose="05000000000000000000" pitchFamily="2" charset="2"/>
              <a:buChar char="v"/>
            </a:pPr>
            <a:r>
              <a:rPr lang="en-US"/>
              <a:t>Quantization is explicit instead of implicit, make it possible to adjust the quantization according to where the transform coefficient lies and what it represents in the frame.</a:t>
            </a:r>
          </a:p>
          <a:p>
            <a:pPr lvl="2">
              <a:buFont typeface="Wingdings" panose="05000000000000000000" pitchFamily="2" charset="2"/>
              <a:buChar char="v"/>
            </a:pPr>
            <a:r>
              <a:rPr lang="en-US"/>
              <a:t>Coefficient scanning, tree growing, and coding are done in one pass.</a:t>
            </a:r>
          </a:p>
          <a:p>
            <a:pPr lvl="2">
              <a:buFont typeface="Wingdings" panose="05000000000000000000" pitchFamily="2" charset="2"/>
              <a:buChar char="v"/>
            </a:pPr>
            <a:r>
              <a:rPr lang="en-US"/>
              <a:t>Coefficient scanning is a depth first traversal of each tree.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3B8E435-5DF5-44DE-83D2-9F90DF09A99B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564851"/>
      </p:ext>
    </p:extLst>
  </p:cSld>
  <p:clrMapOvr>
    <a:masterClrMapping/>
  </p:clrMapOvr>
  <p:transition spd="slow">
    <p:random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mtClean="0"/>
              <a:t>CWT vs. DWT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3B8E435-5DF5-44DE-83D2-9F90DF09A99B}" type="slidenum">
              <a:rPr lang="en-US" smtClean="0"/>
              <a:pPr/>
              <a:t>41</a:t>
            </a:fld>
            <a:endParaRPr lang="en-US"/>
          </a:p>
        </p:txBody>
      </p:sp>
      <p:graphicFrame>
        <p:nvGraphicFramePr>
          <p:cNvPr id="10" name="Group 197"/>
          <p:cNvGraphicFramePr>
            <a:graphicFrameLocks noGrp="1"/>
          </p:cNvGraphicFramePr>
          <p:nvPr>
            <p:extLst/>
          </p:nvPr>
        </p:nvGraphicFramePr>
        <p:xfrm>
          <a:off x="228601" y="1371600"/>
          <a:ext cx="8458200" cy="4157472"/>
        </p:xfrm>
        <a:graphic>
          <a:graphicData uri="http://schemas.openxmlformats.org/drawingml/2006/table">
            <a:tbl>
              <a:tblPr/>
              <a:tblGrid>
                <a:gridCol w="2281390"/>
                <a:gridCol w="3207442"/>
                <a:gridCol w="2969368"/>
              </a:tblGrid>
              <a:tr h="3810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500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000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500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000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CWT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500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000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DWT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10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500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000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 Scale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500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000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At any scale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500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000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Dyadic scales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10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500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000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 Translation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500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000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At any point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500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000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Integer point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10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500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000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3. Wavelet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500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000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Any wavelet that satisfies minimum criteria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500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000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Orthogonal, biorthogonal, …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10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500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000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4. Computation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500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000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Large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500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000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Small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10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500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000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5. Detection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500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000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Easily detects direction, orientation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500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000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Cannot detect minute object if not finely tuned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95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500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000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6. Application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500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000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Pattern Recognition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Feature extraction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Detection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500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000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Compression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De-noising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Transmission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Characterization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2850138"/>
      </p:ext>
    </p:extLst>
  </p:cSld>
  <p:clrMapOvr>
    <a:masterClrMapping/>
  </p:clrMapOvr>
  <p:transition spd="slow">
    <p:random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mtClean="0"/>
              <a:t>Haar Wavelet Transform - Example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sz="quarter" idx="1"/>
          </p:nvPr>
        </p:nvSpPr>
        <p:spPr>
          <a:xfrm>
            <a:off x="401137" y="641295"/>
            <a:ext cx="8077200" cy="5559552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altLang="ko-KR"/>
              <a:t>Suppose we are given the following input sequence.</a:t>
            </a:r>
          </a:p>
          <a:p>
            <a:pPr>
              <a:lnSpc>
                <a:spcPct val="120000"/>
              </a:lnSpc>
              <a:buNone/>
            </a:pPr>
            <a:r>
              <a:rPr lang="en-US" altLang="ko-KR">
                <a:ea typeface="MS Gothic" panose="020B0609070205080204" pitchFamily="49" charset="-128"/>
              </a:rPr>
              <a:t>	</a:t>
            </a:r>
            <a:r>
              <a:rPr lang="en-US" altLang="ko-KR">
                <a:solidFill>
                  <a:srgbClr val="0066CC"/>
                </a:solidFill>
                <a:ea typeface="MS Gothic" panose="020B0609070205080204" pitchFamily="49" charset="-128"/>
              </a:rPr>
              <a:t>{x</a:t>
            </a:r>
            <a:r>
              <a:rPr lang="en-US" altLang="ko-KR" baseline="-25000">
                <a:solidFill>
                  <a:srgbClr val="0066CC"/>
                </a:solidFill>
                <a:ea typeface="MS Gothic" panose="020B0609070205080204" pitchFamily="49" charset="-128"/>
              </a:rPr>
              <a:t>n,i</a:t>
            </a:r>
            <a:r>
              <a:rPr lang="en-US" altLang="ko-KR">
                <a:solidFill>
                  <a:srgbClr val="0066CC"/>
                </a:solidFill>
                <a:ea typeface="MS Gothic" panose="020B0609070205080204" pitchFamily="49" charset="-128"/>
              </a:rPr>
              <a:t>} = {10, 13, 25, 26, 29, 21, 7, 15}</a:t>
            </a:r>
          </a:p>
          <a:p>
            <a:pPr>
              <a:lnSpc>
                <a:spcPct val="120000"/>
              </a:lnSpc>
            </a:pPr>
            <a:r>
              <a:rPr lang="en-US" altLang="ko-KR"/>
              <a:t>Consider the transform that replaces the original sequence with its pairwise </a:t>
            </a:r>
            <a:r>
              <a:rPr lang="en-US" altLang="ko-KR" smtClean="0">
                <a:solidFill>
                  <a:srgbClr val="0066CC"/>
                </a:solidFill>
                <a:ea typeface="MS Gothic" panose="020B0609070205080204" pitchFamily="49" charset="-128"/>
              </a:rPr>
              <a:t>average </a:t>
            </a:r>
            <a:r>
              <a:rPr lang="en-US" altLang="ko-KR">
                <a:solidFill>
                  <a:srgbClr val="0066CC"/>
                </a:solidFill>
                <a:ea typeface="MS Gothic" panose="020B0609070205080204" pitchFamily="49" charset="-128"/>
              </a:rPr>
              <a:t>x</a:t>
            </a:r>
            <a:r>
              <a:rPr lang="en-US" altLang="ko-KR" baseline="-25000">
                <a:solidFill>
                  <a:srgbClr val="0066CC"/>
                </a:solidFill>
                <a:ea typeface="MS Gothic" panose="020B0609070205080204" pitchFamily="49" charset="-128"/>
              </a:rPr>
              <a:t>n−1,i</a:t>
            </a:r>
            <a:r>
              <a:rPr lang="en-US" altLang="ko-KR">
                <a:solidFill>
                  <a:srgbClr val="0066CC"/>
                </a:solidFill>
                <a:ea typeface="MS Gothic" panose="020B0609070205080204" pitchFamily="49" charset="-128"/>
              </a:rPr>
              <a:t> </a:t>
            </a:r>
            <a:r>
              <a:rPr lang="en-US" altLang="ko-KR" smtClean="0">
                <a:ea typeface="MS Gothic" panose="020B0609070205080204" pitchFamily="49" charset="-128"/>
              </a:rPr>
              <a:t>and</a:t>
            </a:r>
            <a:r>
              <a:rPr lang="en-US" altLang="ko-KR">
                <a:ea typeface="MS Gothic" panose="020B0609070205080204" pitchFamily="49" charset="-128"/>
              </a:rPr>
              <a:t>	</a:t>
            </a:r>
            <a:r>
              <a:rPr lang="en-US" altLang="ko-KR">
                <a:solidFill>
                  <a:srgbClr val="0066CC"/>
                </a:solidFill>
                <a:ea typeface="MS Gothic" panose="020B0609070205080204" pitchFamily="49" charset="-128"/>
              </a:rPr>
              <a:t>difference d</a:t>
            </a:r>
            <a:r>
              <a:rPr lang="en-US" altLang="ko-KR" baseline="-25000">
                <a:solidFill>
                  <a:srgbClr val="0066CC"/>
                </a:solidFill>
                <a:ea typeface="MS Gothic" panose="020B0609070205080204" pitchFamily="49" charset="-128"/>
              </a:rPr>
              <a:t>n−1,i</a:t>
            </a:r>
            <a:r>
              <a:rPr lang="en-US" altLang="ko-KR">
                <a:solidFill>
                  <a:srgbClr val="0066CC"/>
                </a:solidFill>
                <a:ea typeface="MS Gothic" panose="020B0609070205080204" pitchFamily="49" charset="-128"/>
              </a:rPr>
              <a:t> </a:t>
            </a:r>
            <a:r>
              <a:rPr lang="en-US" altLang="ko-KR">
                <a:ea typeface="MS Gothic" panose="020B0609070205080204" pitchFamily="49" charset="-128"/>
              </a:rPr>
              <a:t>defined as follows</a:t>
            </a:r>
            <a:r>
              <a:rPr lang="en-US" altLang="ko-KR" smtClean="0">
                <a:ea typeface="MS Gothic" panose="020B0609070205080204" pitchFamily="49" charset="-128"/>
              </a:rPr>
              <a:t>: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3B8E435-5DF5-44DE-83D2-9F90DF09A99B}" type="slidenum">
              <a:rPr lang="en-US" smtClean="0"/>
              <a:pPr/>
              <a:t>42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1828800" y="3395671"/>
                <a:ext cx="4572000" cy="2170209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3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  <a:ea typeface="MS Gothic" panose="020B0609070205080204" pitchFamily="49" charset="-128"/>
                            </a:rPr>
                          </m:ctrlPr>
                        </m:sSubPr>
                        <m:e>
                          <m:r>
                            <a:rPr lang="en-US" altLang="ko-KR" sz="3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  <a:ea typeface="MS Gothic" panose="020B0609070205080204" pitchFamily="49" charset="-128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  <a:ea typeface="MS Gothic" panose="020B0609070205080204" pitchFamily="49" charset="-128"/>
                            </a:rPr>
                            <m:t>𝑛</m:t>
                          </m:r>
                          <m:r>
                            <a:rPr lang="en-US" altLang="ko-KR" sz="3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  <a:ea typeface="MS Gothic" panose="020B0609070205080204" pitchFamily="49" charset="-128"/>
                            </a:rPr>
                            <m:t>−1,</m:t>
                          </m:r>
                          <m:r>
                            <a:rPr lang="en-US" altLang="ko-KR" sz="3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  <a:ea typeface="MS Gothic" panose="020B0609070205080204" pitchFamily="49" charset="-128"/>
                            </a:rPr>
                            <m:t>𝑖</m:t>
                          </m:r>
                        </m:sub>
                      </m:sSub>
                      <m:r>
                        <a:rPr lang="en-US" altLang="ko-KR" sz="320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  <a:ea typeface="MS Gothic" panose="020B0609070205080204" pitchFamily="49" charset="-128"/>
                        </a:rPr>
                        <m:t>=</m:t>
                      </m:r>
                      <m:f>
                        <m:fPr>
                          <m:ctrlPr>
                            <a:rPr lang="en-US" altLang="ko-KR" sz="3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  <a:ea typeface="MS Gothic" panose="020B0609070205080204" pitchFamily="49" charset="-128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ko-KR" sz="3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  <a:ea typeface="MS Gothic" panose="020B0609070205080204" pitchFamily="49" charset="-128"/>
                                </a:rPr>
                              </m:ctrlPr>
                            </m:sSubPr>
                            <m:e>
                              <m:r>
                                <a:rPr lang="en-US" altLang="ko-KR" sz="3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  <a:ea typeface="MS Gothic" panose="020B0609070205080204" pitchFamily="49" charset="-128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3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  <a:ea typeface="MS Gothic" panose="020B0609070205080204" pitchFamily="49" charset="-128"/>
                                </a:rPr>
                                <m:t>𝑛</m:t>
                              </m:r>
                              <m:r>
                                <a:rPr lang="en-US" altLang="ko-KR" sz="3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  <a:ea typeface="MS Gothic" panose="020B0609070205080204" pitchFamily="49" charset="-128"/>
                                </a:rPr>
                                <m:t>,2</m:t>
                              </m:r>
                              <m:r>
                                <a:rPr lang="en-US" altLang="ko-KR" sz="3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  <a:ea typeface="MS Gothic" panose="020B0609070205080204" pitchFamily="49" charset="-128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sz="3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  <a:ea typeface="MS Gothic" panose="020B0609070205080204" pitchFamily="49" charset="-128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ko-KR" sz="3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  <a:ea typeface="MS Gothic" panose="020B0609070205080204" pitchFamily="49" charset="-128"/>
                                </a:rPr>
                              </m:ctrlPr>
                            </m:sSubPr>
                            <m:e>
                              <m:r>
                                <a:rPr lang="en-US" altLang="ko-KR" sz="3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  <a:ea typeface="MS Gothic" panose="020B0609070205080204" pitchFamily="49" charset="-128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3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  <a:ea typeface="MS Gothic" panose="020B0609070205080204" pitchFamily="49" charset="-128"/>
                                </a:rPr>
                                <m:t>𝑛</m:t>
                              </m:r>
                              <m:r>
                                <a:rPr lang="en-US" altLang="ko-KR" sz="3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  <a:ea typeface="MS Gothic" panose="020B0609070205080204" pitchFamily="49" charset="-128"/>
                                </a:rPr>
                                <m:t>,2</m:t>
                              </m:r>
                              <m:r>
                                <a:rPr lang="en-US" altLang="ko-KR" sz="3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  <a:ea typeface="MS Gothic" panose="020B0609070205080204" pitchFamily="49" charset="-128"/>
                                </a:rPr>
                                <m:t>𝑖</m:t>
                              </m:r>
                              <m:r>
                                <a:rPr lang="en-US" altLang="ko-KR" sz="3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  <a:ea typeface="MS Gothic" panose="020B0609070205080204" pitchFamily="49" charset="-128"/>
                                </a:rPr>
                                <m:t>+1</m:t>
                              </m:r>
                            </m:sub>
                          </m:sSub>
                        </m:num>
                        <m:den>
                          <m:r>
                            <a:rPr lang="en-US" altLang="ko-KR" sz="3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  <a:ea typeface="MS Gothic" panose="020B0609070205080204" pitchFamily="49" charset="-128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altLang="ko-KR" sz="3200">
                  <a:solidFill>
                    <a:srgbClr val="006600"/>
                  </a:solidFill>
                  <a:ea typeface="MS Gothic" panose="020B0609070205080204" pitchFamily="49" charset="-128"/>
                </a:endParaRPr>
              </a:p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3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  <a:ea typeface="MS Gothic" panose="020B0609070205080204" pitchFamily="49" charset="-128"/>
                            </a:rPr>
                          </m:ctrlPr>
                        </m:sSubPr>
                        <m:e>
                          <m:r>
                            <a:rPr lang="en-US" altLang="ko-KR" sz="3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  <a:ea typeface="MS Gothic" panose="020B0609070205080204" pitchFamily="49" charset="-128"/>
                            </a:rPr>
                            <m:t>𝑑</m:t>
                          </m:r>
                        </m:e>
                        <m:sub>
                          <m:r>
                            <a:rPr lang="en-US" altLang="ko-KR" sz="3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  <a:ea typeface="MS Gothic" panose="020B0609070205080204" pitchFamily="49" charset="-128"/>
                            </a:rPr>
                            <m:t>𝑛</m:t>
                          </m:r>
                          <m:r>
                            <a:rPr lang="en-US" altLang="ko-KR" sz="3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  <a:ea typeface="MS Gothic" panose="020B0609070205080204" pitchFamily="49" charset="-128"/>
                            </a:rPr>
                            <m:t>−1,</m:t>
                          </m:r>
                          <m:r>
                            <a:rPr lang="en-US" altLang="ko-KR" sz="3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  <a:ea typeface="MS Gothic" panose="020B0609070205080204" pitchFamily="49" charset="-128"/>
                            </a:rPr>
                            <m:t>𝑖</m:t>
                          </m:r>
                        </m:sub>
                      </m:sSub>
                      <m:r>
                        <a:rPr lang="en-US" altLang="ko-KR" sz="320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  <a:ea typeface="MS Gothic" panose="020B0609070205080204" pitchFamily="49" charset="-128"/>
                        </a:rPr>
                        <m:t>=</m:t>
                      </m:r>
                      <m:f>
                        <m:fPr>
                          <m:ctrlPr>
                            <a:rPr lang="en-US" altLang="ko-KR" sz="3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  <a:ea typeface="MS Gothic" panose="020B0609070205080204" pitchFamily="49" charset="-128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ko-KR" sz="3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  <a:ea typeface="MS Gothic" panose="020B0609070205080204" pitchFamily="49" charset="-128"/>
                                </a:rPr>
                              </m:ctrlPr>
                            </m:sSubPr>
                            <m:e>
                              <m:r>
                                <a:rPr lang="en-US" altLang="ko-KR" sz="3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  <a:ea typeface="MS Gothic" panose="020B0609070205080204" pitchFamily="49" charset="-128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3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  <a:ea typeface="MS Gothic" panose="020B0609070205080204" pitchFamily="49" charset="-128"/>
                                </a:rPr>
                                <m:t>𝑛</m:t>
                              </m:r>
                              <m:r>
                                <a:rPr lang="en-US" altLang="ko-KR" sz="3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  <a:ea typeface="MS Gothic" panose="020B0609070205080204" pitchFamily="49" charset="-128"/>
                                </a:rPr>
                                <m:t>,2</m:t>
                              </m:r>
                              <m:r>
                                <a:rPr lang="en-US" altLang="ko-KR" sz="3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  <a:ea typeface="MS Gothic" panose="020B0609070205080204" pitchFamily="49" charset="-128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sz="3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  <a:ea typeface="MS Gothic" panose="020B0609070205080204" pitchFamily="49" charset="-128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ko-KR" sz="3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  <a:ea typeface="MS Gothic" panose="020B0609070205080204" pitchFamily="49" charset="-128"/>
                                </a:rPr>
                              </m:ctrlPr>
                            </m:sSubPr>
                            <m:e>
                              <m:r>
                                <a:rPr lang="en-US" altLang="ko-KR" sz="3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  <a:ea typeface="MS Gothic" panose="020B0609070205080204" pitchFamily="49" charset="-128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3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  <a:ea typeface="MS Gothic" panose="020B0609070205080204" pitchFamily="49" charset="-128"/>
                                </a:rPr>
                                <m:t>𝑛</m:t>
                              </m:r>
                              <m:r>
                                <a:rPr lang="en-US" altLang="ko-KR" sz="3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  <a:ea typeface="MS Gothic" panose="020B0609070205080204" pitchFamily="49" charset="-128"/>
                                </a:rPr>
                                <m:t>,2</m:t>
                              </m:r>
                              <m:r>
                                <a:rPr lang="en-US" altLang="ko-KR" sz="3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  <a:ea typeface="MS Gothic" panose="020B0609070205080204" pitchFamily="49" charset="-128"/>
                                </a:rPr>
                                <m:t>𝑖</m:t>
                              </m:r>
                              <m:r>
                                <a:rPr lang="en-US" altLang="ko-KR" sz="3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  <a:ea typeface="MS Gothic" panose="020B0609070205080204" pitchFamily="49" charset="-128"/>
                                </a:rPr>
                                <m:t>+1</m:t>
                              </m:r>
                            </m:sub>
                          </m:sSub>
                        </m:num>
                        <m:den>
                          <m:r>
                            <a:rPr lang="en-US" altLang="ko-KR" sz="3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  <a:ea typeface="MS Gothic" panose="020B0609070205080204" pitchFamily="49" charset="-128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320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8800" y="3395671"/>
                <a:ext cx="4572000" cy="217020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22048646"/>
      </p:ext>
    </p:extLst>
  </p:cSld>
  <p:clrMapOvr>
    <a:masterClrMapping/>
  </p:clrMapOvr>
  <p:transition spd="slow">
    <p:random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/>
              <a:t>Haar Wavelet Transform - 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3B8E435-5DF5-44DE-83D2-9F90DF09A99B}" type="slidenum">
              <a:rPr lang="en-US" smtClean="0"/>
              <a:pPr/>
              <a:t>43</a:t>
            </a:fld>
            <a:endParaRPr lang="en-US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1102087"/>
              </p:ext>
            </p:extLst>
          </p:nvPr>
        </p:nvGraphicFramePr>
        <p:xfrm>
          <a:off x="457200" y="685800"/>
          <a:ext cx="6934200" cy="5524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66775"/>
                <a:gridCol w="866775"/>
                <a:gridCol w="866775"/>
                <a:gridCol w="866775"/>
                <a:gridCol w="866775"/>
                <a:gridCol w="866775"/>
                <a:gridCol w="866775"/>
                <a:gridCol w="866775"/>
              </a:tblGrid>
              <a:tr h="552450"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  <a:endParaRPr lang="en-US" sz="20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</a:t>
                      </a:r>
                      <a:endParaRPr lang="en-US" sz="20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</a:t>
                      </a:r>
                      <a:endParaRPr lang="en-US" sz="20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26</a:t>
                      </a:r>
                      <a:endParaRPr lang="en-US" sz="20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29</a:t>
                      </a:r>
                      <a:endParaRPr lang="en-US" sz="20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21</a:t>
                      </a:r>
                      <a:endParaRPr lang="en-US" sz="20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  <a:endParaRPr lang="en-US" sz="20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</a:t>
                      </a:r>
                      <a:endParaRPr lang="en-US" sz="20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6976086"/>
              </p:ext>
            </p:extLst>
          </p:nvPr>
        </p:nvGraphicFramePr>
        <p:xfrm>
          <a:off x="487590" y="2092218"/>
          <a:ext cx="3467100" cy="5524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66775"/>
                <a:gridCol w="866775"/>
                <a:gridCol w="866775"/>
                <a:gridCol w="866775"/>
              </a:tblGrid>
              <a:tr h="552450"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11.5</a:t>
                      </a:r>
                      <a:endParaRPr lang="en-US" sz="20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25.5</a:t>
                      </a:r>
                      <a:endParaRPr lang="en-US" sz="20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</a:t>
                      </a:r>
                      <a:endParaRPr lang="en-US" sz="20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</a:t>
                      </a:r>
                      <a:endParaRPr lang="en-US" sz="20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" name="Left Bracket 2"/>
          <p:cNvSpPr/>
          <p:nvPr/>
        </p:nvSpPr>
        <p:spPr>
          <a:xfrm rot="16200000">
            <a:off x="1253154" y="766726"/>
            <a:ext cx="217950" cy="1171921"/>
          </a:xfrm>
          <a:prstGeom prst="leftBracket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944790" y="1644542"/>
            <a:ext cx="0" cy="41910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4373790" y="1644542"/>
            <a:ext cx="0" cy="41910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944790" y="1644542"/>
            <a:ext cx="3429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3" idx="1"/>
          </p:cNvCxnSpPr>
          <p:nvPr/>
        </p:nvCxnSpPr>
        <p:spPr>
          <a:xfrm flipH="1">
            <a:off x="1362129" y="1461662"/>
            <a:ext cx="1" cy="18288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" name="Table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3239165"/>
              </p:ext>
            </p:extLst>
          </p:nvPr>
        </p:nvGraphicFramePr>
        <p:xfrm>
          <a:off x="487590" y="3510777"/>
          <a:ext cx="1733550" cy="5524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66775"/>
                <a:gridCol w="866775"/>
              </a:tblGrid>
              <a:tr h="552450"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18.5</a:t>
                      </a:r>
                      <a:endParaRPr lang="en-US" sz="20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</a:t>
                      </a:r>
                      <a:endParaRPr lang="en-US" sz="20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5" name="Left Bracket 24"/>
          <p:cNvSpPr/>
          <p:nvPr/>
        </p:nvSpPr>
        <p:spPr>
          <a:xfrm rot="16200000">
            <a:off x="1296244" y="2177091"/>
            <a:ext cx="217950" cy="1171921"/>
          </a:xfrm>
          <a:prstGeom prst="leftBracket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957490" y="3048000"/>
            <a:ext cx="0" cy="41910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2849790" y="3048000"/>
            <a:ext cx="0" cy="41910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957490" y="3048000"/>
            <a:ext cx="18923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25" idx="1"/>
          </p:cNvCxnSpPr>
          <p:nvPr/>
        </p:nvCxnSpPr>
        <p:spPr>
          <a:xfrm flipH="1">
            <a:off x="1405219" y="2872027"/>
            <a:ext cx="1" cy="18288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0" name="Table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114650"/>
              </p:ext>
            </p:extLst>
          </p:nvPr>
        </p:nvGraphicFramePr>
        <p:xfrm>
          <a:off x="4145190" y="2093263"/>
          <a:ext cx="3467100" cy="5524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66775"/>
                <a:gridCol w="866775"/>
                <a:gridCol w="866775"/>
                <a:gridCol w="866775"/>
              </a:tblGrid>
              <a:tr h="552450"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-1.5</a:t>
                      </a:r>
                      <a:endParaRPr lang="en-US" sz="2000">
                        <a:solidFill>
                          <a:srgbClr val="0070C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-0.5</a:t>
                      </a:r>
                      <a:endParaRPr lang="en-US" sz="2000">
                        <a:solidFill>
                          <a:srgbClr val="0070C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  <a:endParaRPr lang="en-US" sz="2000">
                        <a:solidFill>
                          <a:srgbClr val="0070C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-4</a:t>
                      </a:r>
                      <a:endParaRPr lang="en-US" sz="2000">
                        <a:solidFill>
                          <a:srgbClr val="0070C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31" name="Table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7386720"/>
              </p:ext>
            </p:extLst>
          </p:nvPr>
        </p:nvGraphicFramePr>
        <p:xfrm>
          <a:off x="2468790" y="3509422"/>
          <a:ext cx="1733550" cy="5524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66775"/>
                <a:gridCol w="866775"/>
              </a:tblGrid>
              <a:tr h="552450"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-7</a:t>
                      </a:r>
                      <a:endParaRPr lang="en-US" sz="2000">
                        <a:solidFill>
                          <a:srgbClr val="0070C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  <a:endParaRPr lang="en-US" sz="2000">
                        <a:solidFill>
                          <a:srgbClr val="0070C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34" name="Table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0122512"/>
              </p:ext>
            </p:extLst>
          </p:nvPr>
        </p:nvGraphicFramePr>
        <p:xfrm>
          <a:off x="268461" y="4929704"/>
          <a:ext cx="866775" cy="5524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66775"/>
              </a:tblGrid>
              <a:tr h="552450"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18.25</a:t>
                      </a:r>
                      <a:endParaRPr lang="en-US" sz="20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38" name="Table 3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9108630"/>
              </p:ext>
            </p:extLst>
          </p:nvPr>
        </p:nvGraphicFramePr>
        <p:xfrm>
          <a:off x="1314558" y="4915447"/>
          <a:ext cx="866775" cy="5524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66775"/>
              </a:tblGrid>
              <a:tr h="552450"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0.25</a:t>
                      </a:r>
                      <a:endParaRPr lang="en-US" sz="2000">
                        <a:solidFill>
                          <a:srgbClr val="0070C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9" name="Left Bracket 38"/>
          <p:cNvSpPr/>
          <p:nvPr/>
        </p:nvSpPr>
        <p:spPr>
          <a:xfrm rot="16200000">
            <a:off x="1158012" y="3580548"/>
            <a:ext cx="217950" cy="1171921"/>
          </a:xfrm>
          <a:prstGeom prst="leftBracket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Arrow Connector 39"/>
          <p:cNvCxnSpPr/>
          <p:nvPr/>
        </p:nvCxnSpPr>
        <p:spPr>
          <a:xfrm>
            <a:off x="828729" y="4458364"/>
            <a:ext cx="0" cy="41910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1716261" y="4458364"/>
            <a:ext cx="0" cy="41910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828729" y="4458364"/>
            <a:ext cx="887532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stCxn id="39" idx="1"/>
          </p:cNvCxnSpPr>
          <p:nvPr/>
        </p:nvCxnSpPr>
        <p:spPr>
          <a:xfrm flipH="1">
            <a:off x="1266987" y="4275484"/>
            <a:ext cx="1" cy="18288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6202590" y="2923322"/>
            <a:ext cx="2514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smtClean="0">
                <a:solidFill>
                  <a:srgbClr val="0070C0"/>
                </a:solidFill>
              </a:rPr>
              <a:t>Detail coefs D</a:t>
            </a:r>
            <a:r>
              <a:rPr lang="en-US" sz="2000" b="1" baseline="30000" smtClean="0">
                <a:solidFill>
                  <a:srgbClr val="0070C0"/>
                </a:solidFill>
              </a:rPr>
              <a:t>2</a:t>
            </a:r>
            <a:endParaRPr lang="en-US" sz="2000" b="1">
              <a:solidFill>
                <a:srgbClr val="0070C0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3383190" y="4166508"/>
            <a:ext cx="2514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smtClean="0">
                <a:solidFill>
                  <a:srgbClr val="0070C0"/>
                </a:solidFill>
              </a:rPr>
              <a:t>Detail coefs D</a:t>
            </a:r>
            <a:r>
              <a:rPr lang="en-US" sz="2000" b="1" baseline="30000" smtClean="0">
                <a:solidFill>
                  <a:srgbClr val="0070C0"/>
                </a:solidFill>
              </a:rPr>
              <a:t>1</a:t>
            </a:r>
            <a:endParaRPr lang="en-US" sz="2000" b="1">
              <a:solidFill>
                <a:srgbClr val="0070C0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1862419" y="5450528"/>
            <a:ext cx="2514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smtClean="0">
                <a:solidFill>
                  <a:srgbClr val="0070C0"/>
                </a:solidFill>
              </a:rPr>
              <a:t>Detail coefs D</a:t>
            </a:r>
            <a:r>
              <a:rPr lang="en-US" sz="2000" b="1" baseline="30000" smtClean="0">
                <a:solidFill>
                  <a:srgbClr val="0070C0"/>
                </a:solidFill>
              </a:rPr>
              <a:t>0</a:t>
            </a:r>
            <a:endParaRPr lang="en-US" sz="2000" b="1">
              <a:solidFill>
                <a:srgbClr val="0070C0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7637690" y="662107"/>
            <a:ext cx="9983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smtClean="0">
                <a:solidFill>
                  <a:srgbClr val="00B050"/>
                </a:solidFill>
              </a:rPr>
              <a:t>Input image</a:t>
            </a:r>
            <a:endParaRPr lang="en-US" b="1">
              <a:solidFill>
                <a:srgbClr val="00B05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553191" y="349638"/>
            <a:ext cx="12634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solidFill>
                  <a:srgbClr val="0070C0"/>
                </a:solidFill>
              </a:rPr>
              <a:t>A</a:t>
            </a:r>
            <a:r>
              <a:rPr lang="en-US" altLang="ko-KR" b="1">
                <a:solidFill>
                  <a:srgbClr val="0070C0"/>
                </a:solidFill>
                <a:ea typeface="MS Gothic" panose="020B0609070205080204" pitchFamily="49" charset="-128"/>
              </a:rPr>
              <a:t>nalysis </a:t>
            </a:r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3687648238"/>
      </p:ext>
    </p:extLst>
  </p:cSld>
  <p:clrMapOvr>
    <a:masterClrMapping/>
  </p:clrMapOvr>
  <p:transition spd="slow">
    <p:random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/>
              <a:t>Haar Wavelet Transform - 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3B8E435-5DF5-44DE-83D2-9F90DF09A99B}" type="slidenum">
              <a:rPr lang="en-US" smtClean="0"/>
              <a:pPr/>
              <a:t>44</a:t>
            </a:fld>
            <a:endParaRPr lang="en-US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1102087"/>
              </p:ext>
            </p:extLst>
          </p:nvPr>
        </p:nvGraphicFramePr>
        <p:xfrm>
          <a:off x="457200" y="685800"/>
          <a:ext cx="6934200" cy="5524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66775"/>
                <a:gridCol w="866775"/>
                <a:gridCol w="866775"/>
                <a:gridCol w="866775"/>
                <a:gridCol w="866775"/>
                <a:gridCol w="866775"/>
                <a:gridCol w="866775"/>
                <a:gridCol w="866775"/>
              </a:tblGrid>
              <a:tr h="552450"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  <a:endParaRPr lang="en-US" sz="20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</a:t>
                      </a:r>
                      <a:endParaRPr lang="en-US" sz="20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</a:t>
                      </a:r>
                      <a:endParaRPr lang="en-US" sz="20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26</a:t>
                      </a:r>
                      <a:endParaRPr lang="en-US" sz="20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29</a:t>
                      </a:r>
                      <a:endParaRPr lang="en-US" sz="20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21</a:t>
                      </a:r>
                      <a:endParaRPr lang="en-US" sz="20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  <a:endParaRPr lang="en-US" sz="20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</a:t>
                      </a:r>
                      <a:endParaRPr lang="en-US" sz="20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9" name="TextBox 48"/>
          <p:cNvSpPr txBox="1"/>
          <p:nvPr/>
        </p:nvSpPr>
        <p:spPr>
          <a:xfrm>
            <a:off x="7637690" y="662107"/>
            <a:ext cx="9983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smtClean="0">
                <a:solidFill>
                  <a:srgbClr val="00B050"/>
                </a:solidFill>
              </a:rPr>
              <a:t>Input image</a:t>
            </a:r>
            <a:endParaRPr lang="en-US" b="1">
              <a:solidFill>
                <a:srgbClr val="00B050"/>
              </a:solidFill>
            </a:endParaRPr>
          </a:p>
        </p:txBody>
      </p:sp>
      <p:graphicFrame>
        <p:nvGraphicFramePr>
          <p:cNvPr id="32" name="Table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0915362"/>
              </p:ext>
            </p:extLst>
          </p:nvPr>
        </p:nvGraphicFramePr>
        <p:xfrm>
          <a:off x="533400" y="3200400"/>
          <a:ext cx="6934200" cy="5524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66775"/>
                <a:gridCol w="866775"/>
                <a:gridCol w="866775"/>
                <a:gridCol w="866775"/>
                <a:gridCol w="866775"/>
                <a:gridCol w="866775"/>
                <a:gridCol w="866775"/>
                <a:gridCol w="866775"/>
              </a:tblGrid>
              <a:tr h="552450"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18.25</a:t>
                      </a:r>
                      <a:endParaRPr lang="en-US" sz="20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0.25</a:t>
                      </a:r>
                      <a:endParaRPr lang="en-US" sz="2000">
                        <a:solidFill>
                          <a:srgbClr val="0070C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-7</a:t>
                      </a:r>
                      <a:endParaRPr lang="en-US" sz="2000">
                        <a:solidFill>
                          <a:srgbClr val="0070C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  <a:endParaRPr lang="en-US" sz="2000">
                        <a:solidFill>
                          <a:srgbClr val="0070C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-1.5</a:t>
                      </a:r>
                      <a:endParaRPr lang="en-US" sz="2000">
                        <a:solidFill>
                          <a:srgbClr val="0070C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-0.5</a:t>
                      </a:r>
                      <a:endParaRPr lang="en-US" sz="2000">
                        <a:solidFill>
                          <a:srgbClr val="0070C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  <a:endParaRPr lang="en-US" sz="2000">
                        <a:solidFill>
                          <a:srgbClr val="0070C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-4</a:t>
                      </a:r>
                      <a:endParaRPr lang="en-US" sz="2000">
                        <a:solidFill>
                          <a:srgbClr val="0070C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3" name="TextBox 32"/>
          <p:cNvSpPr txBox="1"/>
          <p:nvPr/>
        </p:nvSpPr>
        <p:spPr>
          <a:xfrm>
            <a:off x="762000" y="3962400"/>
            <a:ext cx="586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smtClean="0">
                <a:solidFill>
                  <a:srgbClr val="00B050"/>
                </a:solidFill>
              </a:rPr>
              <a:t>Wavelet transform image</a:t>
            </a:r>
            <a:endParaRPr lang="en-US" b="1">
              <a:solidFill>
                <a:srgbClr val="00B05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637588" y="2590800"/>
            <a:ext cx="4651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>
                <a:solidFill>
                  <a:srgbClr val="0070C0"/>
                </a:solidFill>
              </a:rPr>
              <a:t>D</a:t>
            </a:r>
            <a:r>
              <a:rPr lang="en-US" b="1" baseline="30000">
                <a:solidFill>
                  <a:srgbClr val="0070C0"/>
                </a:solidFill>
              </a:rPr>
              <a:t>0</a:t>
            </a:r>
            <a:endParaRPr lang="en-US" b="1">
              <a:solidFill>
                <a:srgbClr val="0070C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048000" y="2590800"/>
            <a:ext cx="4651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smtClean="0">
                <a:solidFill>
                  <a:srgbClr val="0070C0"/>
                </a:solidFill>
              </a:rPr>
              <a:t>D</a:t>
            </a:r>
            <a:r>
              <a:rPr lang="en-US" b="1" baseline="30000" smtClean="0">
                <a:solidFill>
                  <a:srgbClr val="0070C0"/>
                </a:solidFill>
              </a:rPr>
              <a:t>1</a:t>
            </a:r>
            <a:endParaRPr lang="en-US" b="1">
              <a:solidFill>
                <a:srgbClr val="0070C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562600" y="2590800"/>
            <a:ext cx="4651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smtClean="0">
                <a:solidFill>
                  <a:srgbClr val="0070C0"/>
                </a:solidFill>
              </a:rPr>
              <a:t>D</a:t>
            </a:r>
            <a:r>
              <a:rPr lang="en-US" b="1" baseline="30000" smtClean="0">
                <a:solidFill>
                  <a:srgbClr val="0070C0"/>
                </a:solidFill>
              </a:rPr>
              <a:t>2</a:t>
            </a:r>
            <a:endParaRPr lang="en-US" b="1">
              <a:solidFill>
                <a:srgbClr val="0070C0"/>
              </a:solidFill>
            </a:endParaRPr>
          </a:p>
        </p:txBody>
      </p:sp>
      <p:sp>
        <p:nvSpPr>
          <p:cNvPr id="10" name="Left Brace 9"/>
          <p:cNvSpPr/>
          <p:nvPr/>
        </p:nvSpPr>
        <p:spPr>
          <a:xfrm rot="5400000">
            <a:off x="2979792" y="2655332"/>
            <a:ext cx="228600" cy="838200"/>
          </a:xfrm>
          <a:prstGeom prst="leftBrac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Left Brace 45"/>
          <p:cNvSpPr/>
          <p:nvPr/>
        </p:nvSpPr>
        <p:spPr>
          <a:xfrm rot="5400000">
            <a:off x="5718996" y="1744928"/>
            <a:ext cx="228600" cy="2659008"/>
          </a:xfrm>
          <a:prstGeom prst="leftBrac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Left Brace 49"/>
          <p:cNvSpPr/>
          <p:nvPr/>
        </p:nvSpPr>
        <p:spPr>
          <a:xfrm rot="5400000">
            <a:off x="1694382" y="2737526"/>
            <a:ext cx="228600" cy="673812"/>
          </a:xfrm>
          <a:prstGeom prst="leftBrac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721311"/>
      </p:ext>
    </p:extLst>
  </p:cSld>
  <p:clrMapOvr>
    <a:masterClrMapping/>
  </p:clrMapOvr>
  <p:transition spd="slow">
    <p:random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/>
              <a:t>Haar Wavelet Transform - Example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sz="quarter" idx="1"/>
          </p:nvPr>
        </p:nvSpPr>
        <p:spPr>
          <a:xfrm>
            <a:off x="401137" y="641295"/>
            <a:ext cx="8077200" cy="5559552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altLang="ko-KR" smtClean="0"/>
              <a:t>The</a:t>
            </a:r>
            <a:r>
              <a:rPr lang="en-US" altLang="ko-KR" smtClean="0">
                <a:ea typeface="MS Gothic" panose="020B0609070205080204" pitchFamily="49" charset="-128"/>
              </a:rPr>
              <a:t> </a:t>
            </a:r>
            <a:r>
              <a:rPr lang="en-US" altLang="ko-KR">
                <a:solidFill>
                  <a:srgbClr val="FF0000"/>
                </a:solidFill>
                <a:ea typeface="MS Gothic" panose="020B0609070205080204" pitchFamily="49" charset="-128"/>
              </a:rPr>
              <a:t>averages</a:t>
            </a:r>
            <a:r>
              <a:rPr lang="en-US" altLang="ko-KR">
                <a:ea typeface="MS Gothic" panose="020B0609070205080204" pitchFamily="49" charset="-128"/>
              </a:rPr>
              <a:t> and </a:t>
            </a:r>
            <a:r>
              <a:rPr lang="en-US" altLang="ko-KR">
                <a:solidFill>
                  <a:srgbClr val="FF0000"/>
                </a:solidFill>
                <a:ea typeface="MS Gothic" panose="020B0609070205080204" pitchFamily="49" charset="-128"/>
              </a:rPr>
              <a:t>differences</a:t>
            </a:r>
            <a:r>
              <a:rPr lang="en-US" altLang="ko-KR">
                <a:ea typeface="MS Gothic" panose="020B0609070205080204" pitchFamily="49" charset="-128"/>
              </a:rPr>
              <a:t> are applied only on consecutive pairs of input sequences whose first element has an even index.</a:t>
            </a:r>
          </a:p>
          <a:p>
            <a:pPr>
              <a:lnSpc>
                <a:spcPct val="120000"/>
              </a:lnSpc>
            </a:pPr>
            <a:r>
              <a:rPr lang="en-US" altLang="ko-KR" smtClean="0"/>
              <a:t>The</a:t>
            </a:r>
            <a:r>
              <a:rPr lang="en-US" altLang="ko-KR" smtClean="0">
                <a:ea typeface="MS Gothic" panose="020B0609070205080204" pitchFamily="49" charset="-128"/>
              </a:rPr>
              <a:t> </a:t>
            </a:r>
            <a:r>
              <a:rPr lang="en-US" altLang="ko-KR">
                <a:ea typeface="MS Gothic" panose="020B0609070205080204" pitchFamily="49" charset="-128"/>
              </a:rPr>
              <a:t>number of elements in each set </a:t>
            </a:r>
            <a:r>
              <a:rPr lang="en-US" altLang="ko-KR">
                <a:solidFill>
                  <a:srgbClr val="0066CC"/>
                </a:solidFill>
                <a:ea typeface="MS Gothic" panose="020B0609070205080204" pitchFamily="49" charset="-128"/>
              </a:rPr>
              <a:t>{x</a:t>
            </a:r>
            <a:r>
              <a:rPr lang="en-US" altLang="ko-KR" baseline="-25000">
                <a:solidFill>
                  <a:srgbClr val="0066CC"/>
                </a:solidFill>
                <a:ea typeface="MS Gothic" panose="020B0609070205080204" pitchFamily="49" charset="-128"/>
              </a:rPr>
              <a:t>n−1,i</a:t>
            </a:r>
            <a:r>
              <a:rPr lang="en-US" altLang="ko-KR">
                <a:solidFill>
                  <a:srgbClr val="0066CC"/>
                </a:solidFill>
                <a:ea typeface="MS Gothic" panose="020B0609070205080204" pitchFamily="49" charset="-128"/>
              </a:rPr>
              <a:t>} </a:t>
            </a:r>
            <a:r>
              <a:rPr lang="en-US" altLang="ko-KR">
                <a:ea typeface="MS Gothic" panose="020B0609070205080204" pitchFamily="49" charset="-128"/>
              </a:rPr>
              <a:t>and </a:t>
            </a:r>
            <a:r>
              <a:rPr lang="en-US" altLang="ko-KR">
                <a:solidFill>
                  <a:srgbClr val="0066CC"/>
                </a:solidFill>
                <a:ea typeface="MS Gothic" panose="020B0609070205080204" pitchFamily="49" charset="-128"/>
              </a:rPr>
              <a:t>{d</a:t>
            </a:r>
            <a:r>
              <a:rPr lang="en-US" altLang="ko-KR" baseline="-25000">
                <a:solidFill>
                  <a:srgbClr val="0066CC"/>
                </a:solidFill>
                <a:ea typeface="MS Gothic" panose="020B0609070205080204" pitchFamily="49" charset="-128"/>
              </a:rPr>
              <a:t>n−1,i</a:t>
            </a:r>
            <a:r>
              <a:rPr lang="en-US" altLang="ko-KR" smtClean="0">
                <a:solidFill>
                  <a:srgbClr val="0066CC"/>
                </a:solidFill>
                <a:ea typeface="MS Gothic" panose="020B0609070205080204" pitchFamily="49" charset="-128"/>
              </a:rPr>
              <a:t>} </a:t>
            </a:r>
            <a:r>
              <a:rPr lang="en-US" altLang="ko-KR" smtClean="0">
                <a:ea typeface="MS Gothic" panose="020B0609070205080204" pitchFamily="49" charset="-128"/>
              </a:rPr>
              <a:t>is </a:t>
            </a:r>
            <a:r>
              <a:rPr lang="en-US" altLang="ko-KR">
                <a:ea typeface="MS Gothic" panose="020B0609070205080204" pitchFamily="49" charset="-128"/>
              </a:rPr>
              <a:t>exactly </a:t>
            </a:r>
            <a:r>
              <a:rPr lang="en-US" altLang="ko-KR">
                <a:solidFill>
                  <a:srgbClr val="0066CC"/>
                </a:solidFill>
                <a:ea typeface="MS Gothic" panose="020B0609070205080204" pitchFamily="49" charset="-128"/>
              </a:rPr>
              <a:t>half</a:t>
            </a:r>
            <a:r>
              <a:rPr lang="en-US" altLang="ko-KR">
                <a:ea typeface="MS Gothic" panose="020B0609070205080204" pitchFamily="49" charset="-128"/>
              </a:rPr>
              <a:t> of the number of elements in the original sequence.</a:t>
            </a:r>
          </a:p>
          <a:p>
            <a:pPr>
              <a:lnSpc>
                <a:spcPct val="120000"/>
              </a:lnSpc>
            </a:pPr>
            <a:r>
              <a:rPr lang="en-US" altLang="ko-KR"/>
              <a:t>Form </a:t>
            </a:r>
            <a:r>
              <a:rPr lang="en-US" altLang="ko-KR" smtClean="0">
                <a:ea typeface="MS Gothic" panose="020B0609070205080204" pitchFamily="49" charset="-128"/>
              </a:rPr>
              <a:t>a </a:t>
            </a:r>
            <a:r>
              <a:rPr lang="en-US" altLang="ko-KR">
                <a:ea typeface="MS Gothic" panose="020B0609070205080204" pitchFamily="49" charset="-128"/>
              </a:rPr>
              <a:t>new sequence having length equal to that of the original sequence by concatenating the two sequences {x</a:t>
            </a:r>
            <a:r>
              <a:rPr lang="en-US" altLang="ko-KR" baseline="-25000">
                <a:ea typeface="MS Gothic" panose="020B0609070205080204" pitchFamily="49" charset="-128"/>
              </a:rPr>
              <a:t>n−1,i</a:t>
            </a:r>
            <a:r>
              <a:rPr lang="en-US" altLang="ko-KR">
                <a:ea typeface="MS Gothic" panose="020B0609070205080204" pitchFamily="49" charset="-128"/>
              </a:rPr>
              <a:t> } and {d</a:t>
            </a:r>
            <a:r>
              <a:rPr lang="en-US" altLang="ko-KR" baseline="-25000">
                <a:ea typeface="MS Gothic" panose="020B0609070205080204" pitchFamily="49" charset="-128"/>
              </a:rPr>
              <a:t>n−1,i</a:t>
            </a:r>
            <a:r>
              <a:rPr lang="en-US" altLang="ko-KR">
                <a:ea typeface="MS Gothic" panose="020B0609070205080204" pitchFamily="49" charset="-128"/>
              </a:rPr>
              <a:t>}. The resulting sequence is</a:t>
            </a:r>
          </a:p>
          <a:p>
            <a:pPr algn="ctr">
              <a:lnSpc>
                <a:spcPct val="120000"/>
              </a:lnSpc>
              <a:buNone/>
            </a:pPr>
            <a:r>
              <a:rPr lang="en-US" altLang="ko-KR">
                <a:ea typeface="MS Gothic" panose="020B0609070205080204" pitchFamily="49" charset="-128"/>
              </a:rPr>
              <a:t>	</a:t>
            </a:r>
            <a:r>
              <a:rPr lang="en-US" altLang="ko-KR">
                <a:solidFill>
                  <a:schemeClr val="accent2"/>
                </a:solidFill>
                <a:ea typeface="MS Gothic" panose="020B0609070205080204" pitchFamily="49" charset="-128"/>
              </a:rPr>
              <a:t>{x</a:t>
            </a:r>
            <a:r>
              <a:rPr lang="en-US" altLang="ko-KR" baseline="-25000">
                <a:solidFill>
                  <a:schemeClr val="accent2"/>
                </a:solidFill>
                <a:ea typeface="MS Gothic" panose="020B0609070205080204" pitchFamily="49" charset="-128"/>
              </a:rPr>
              <a:t>n,i</a:t>
            </a:r>
            <a:r>
              <a:rPr lang="en-US" altLang="ko-KR">
                <a:solidFill>
                  <a:schemeClr val="accent2"/>
                </a:solidFill>
                <a:ea typeface="MS Gothic" panose="020B0609070205080204" pitchFamily="49" charset="-128"/>
              </a:rPr>
              <a:t>,</a:t>
            </a:r>
            <a:r>
              <a:rPr lang="en-US" altLang="ko-KR" baseline="-25000">
                <a:solidFill>
                  <a:schemeClr val="accent2"/>
                </a:solidFill>
                <a:ea typeface="MS Gothic" panose="020B0609070205080204" pitchFamily="49" charset="-128"/>
              </a:rPr>
              <a:t> </a:t>
            </a:r>
            <a:r>
              <a:rPr lang="en-US" altLang="ko-KR">
                <a:solidFill>
                  <a:schemeClr val="accent2"/>
                </a:solidFill>
                <a:ea typeface="MS Gothic" panose="020B0609070205080204" pitchFamily="49" charset="-128"/>
              </a:rPr>
              <a:t>d</a:t>
            </a:r>
            <a:r>
              <a:rPr lang="en-US" altLang="ko-KR" baseline="-25000">
                <a:solidFill>
                  <a:schemeClr val="accent2"/>
                </a:solidFill>
                <a:ea typeface="MS Gothic" panose="020B0609070205080204" pitchFamily="49" charset="-128"/>
              </a:rPr>
              <a:t>n-1,i</a:t>
            </a:r>
            <a:r>
              <a:rPr lang="en-US" altLang="ko-KR" smtClean="0">
                <a:solidFill>
                  <a:schemeClr val="accent2"/>
                </a:solidFill>
                <a:ea typeface="MS Gothic" panose="020B0609070205080204" pitchFamily="49" charset="-128"/>
              </a:rPr>
              <a:t>} = </a:t>
            </a:r>
            <a:r>
              <a:rPr lang="en-US" altLang="ko-KR">
                <a:solidFill>
                  <a:schemeClr val="accent2"/>
                </a:solidFill>
                <a:ea typeface="MS Gothic" panose="020B0609070205080204" pitchFamily="49" charset="-128"/>
              </a:rPr>
              <a:t>{11.5, 25.5, 25, 11, −1.5, −0.5</a:t>
            </a:r>
            <a:r>
              <a:rPr lang="en-US" altLang="ko-KR" smtClean="0">
                <a:solidFill>
                  <a:schemeClr val="accent2"/>
                </a:solidFill>
                <a:ea typeface="MS Gothic" panose="020B0609070205080204" pitchFamily="49" charset="-128"/>
              </a:rPr>
              <a:t>, 4</a:t>
            </a:r>
            <a:r>
              <a:rPr lang="en-US" altLang="ko-KR">
                <a:solidFill>
                  <a:schemeClr val="accent2"/>
                </a:solidFill>
                <a:ea typeface="MS Gothic" panose="020B0609070205080204" pitchFamily="49" charset="-128"/>
              </a:rPr>
              <a:t>, −4}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3B8E435-5DF5-44DE-83D2-9F90DF09A99B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153425"/>
      </p:ext>
    </p:extLst>
  </p:cSld>
  <p:clrMapOvr>
    <a:masterClrMapping/>
  </p:clrMapOvr>
  <p:transition spd="slow">
    <p:random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/>
              <a:t>Haar Wavelet Transform - Example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sz="quarter" idx="1"/>
          </p:nvPr>
        </p:nvSpPr>
        <p:spPr>
          <a:xfrm>
            <a:off x="401137" y="641295"/>
            <a:ext cx="8077200" cy="5559552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altLang="ko-KR"/>
              <a:t>This </a:t>
            </a:r>
            <a:r>
              <a:rPr lang="en-US" altLang="ko-KR" smtClean="0">
                <a:ea typeface="MS Gothic" panose="020B0609070205080204" pitchFamily="49" charset="-128"/>
              </a:rPr>
              <a:t>sequence </a:t>
            </a:r>
            <a:r>
              <a:rPr lang="en-US" altLang="ko-KR">
                <a:ea typeface="MS Gothic" panose="020B0609070205080204" pitchFamily="49" charset="-128"/>
              </a:rPr>
              <a:t>has exactly the same number of elements as the input sequence - the transform did not increase the amount of data.</a:t>
            </a:r>
          </a:p>
          <a:p>
            <a:pPr>
              <a:lnSpc>
                <a:spcPct val="120000"/>
              </a:lnSpc>
            </a:pPr>
            <a:r>
              <a:rPr lang="en-US" altLang="ko-KR" smtClean="0"/>
              <a:t>Sinc</a:t>
            </a:r>
            <a:r>
              <a:rPr lang="en-US" altLang="ko-KR" smtClean="0">
                <a:ea typeface="MS Gothic" panose="020B0609070205080204" pitchFamily="49" charset="-128"/>
              </a:rPr>
              <a:t>e </a:t>
            </a:r>
            <a:r>
              <a:rPr lang="en-US" altLang="ko-KR">
                <a:ea typeface="MS Gothic" panose="020B0609070205080204" pitchFamily="49" charset="-128"/>
              </a:rPr>
              <a:t>the </a:t>
            </a:r>
            <a:r>
              <a:rPr lang="en-US" altLang="ko-KR">
                <a:solidFill>
                  <a:schemeClr val="accent2"/>
                </a:solidFill>
                <a:ea typeface="MS Gothic" panose="020B0609070205080204" pitchFamily="49" charset="-128"/>
              </a:rPr>
              <a:t>first half</a:t>
            </a:r>
            <a:r>
              <a:rPr lang="en-US" altLang="ko-KR">
                <a:ea typeface="MS Gothic" panose="020B0609070205080204" pitchFamily="49" charset="-128"/>
              </a:rPr>
              <a:t> of the above sequence contain </a:t>
            </a:r>
            <a:r>
              <a:rPr lang="en-US" altLang="ko-KR">
                <a:solidFill>
                  <a:srgbClr val="FF0000"/>
                </a:solidFill>
                <a:ea typeface="MS Gothic" panose="020B0609070205080204" pitchFamily="49" charset="-128"/>
              </a:rPr>
              <a:t>averages</a:t>
            </a:r>
            <a:r>
              <a:rPr lang="en-US" altLang="ko-KR">
                <a:ea typeface="MS Gothic" panose="020B0609070205080204" pitchFamily="49" charset="-128"/>
              </a:rPr>
              <a:t> from the original sequence, we can view it as a </a:t>
            </a:r>
            <a:r>
              <a:rPr lang="en-US" altLang="ko-KR">
                <a:solidFill>
                  <a:schemeClr val="accent2"/>
                </a:solidFill>
                <a:ea typeface="MS Gothic" panose="020B0609070205080204" pitchFamily="49" charset="-128"/>
              </a:rPr>
              <a:t>coarser approximation</a:t>
            </a:r>
            <a:r>
              <a:rPr lang="en-US" altLang="ko-KR">
                <a:ea typeface="MS Gothic" panose="020B0609070205080204" pitchFamily="49" charset="-128"/>
              </a:rPr>
              <a:t> to the original signal. </a:t>
            </a:r>
          </a:p>
          <a:p>
            <a:pPr>
              <a:lnSpc>
                <a:spcPct val="120000"/>
              </a:lnSpc>
            </a:pPr>
            <a:r>
              <a:rPr lang="en-US" altLang="ko-KR" smtClean="0"/>
              <a:t>Th</a:t>
            </a:r>
            <a:r>
              <a:rPr lang="en-US" altLang="ko-KR" smtClean="0">
                <a:ea typeface="MS Gothic" panose="020B0609070205080204" pitchFamily="49" charset="-128"/>
              </a:rPr>
              <a:t>e </a:t>
            </a:r>
            <a:r>
              <a:rPr lang="en-US" altLang="ko-KR">
                <a:solidFill>
                  <a:schemeClr val="accent2"/>
                </a:solidFill>
                <a:ea typeface="MS Gothic" panose="020B0609070205080204" pitchFamily="49" charset="-128"/>
              </a:rPr>
              <a:t>second half</a:t>
            </a:r>
            <a:r>
              <a:rPr lang="en-US" altLang="ko-KR">
                <a:ea typeface="MS Gothic" panose="020B0609070205080204" pitchFamily="49" charset="-128"/>
              </a:rPr>
              <a:t> of this sequence can be viewed as the </a:t>
            </a:r>
            <a:r>
              <a:rPr lang="en-US" altLang="ko-KR">
                <a:solidFill>
                  <a:srgbClr val="FF0000"/>
                </a:solidFill>
                <a:ea typeface="MS Gothic" panose="020B0609070205080204" pitchFamily="49" charset="-128"/>
              </a:rPr>
              <a:t>details</a:t>
            </a:r>
            <a:r>
              <a:rPr lang="en-US" altLang="ko-KR">
                <a:ea typeface="MS Gothic" panose="020B0609070205080204" pitchFamily="49" charset="-128"/>
              </a:rPr>
              <a:t> or </a:t>
            </a:r>
            <a:r>
              <a:rPr lang="en-US" altLang="ko-KR">
                <a:solidFill>
                  <a:schemeClr val="accent2"/>
                </a:solidFill>
                <a:ea typeface="MS Gothic" panose="020B0609070205080204" pitchFamily="49" charset="-128"/>
              </a:rPr>
              <a:t>approximation errors</a:t>
            </a:r>
            <a:r>
              <a:rPr lang="en-US" altLang="ko-KR">
                <a:ea typeface="MS Gothic" panose="020B0609070205080204" pitchFamily="49" charset="-128"/>
              </a:rPr>
              <a:t> of the first half.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3B8E435-5DF5-44DE-83D2-9F90DF09A99B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173751"/>
      </p:ext>
    </p:extLst>
  </p:cSld>
  <p:clrMapOvr>
    <a:masterClrMapping/>
  </p:clrMapOvr>
  <p:transition spd="slow">
    <p:random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/>
              <a:t>Haar Wavelet Transform - Example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401137" y="641295"/>
                <a:ext cx="8077200" cy="5559552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ko-KR" smtClean="0">
                    <a:solidFill>
                      <a:srgbClr val="0070C0"/>
                    </a:solidFill>
                  </a:rPr>
                  <a:t>S</a:t>
                </a:r>
                <a:r>
                  <a:rPr lang="en-US" altLang="ko-KR" smtClean="0">
                    <a:solidFill>
                      <a:srgbClr val="0070C0"/>
                    </a:solidFill>
                    <a:ea typeface="MS Gothic" panose="020B0609070205080204" pitchFamily="49" charset="-128"/>
                  </a:rPr>
                  <a:t>ynthesis</a:t>
                </a:r>
                <a:r>
                  <a:rPr lang="en-US" altLang="ko-KR">
                    <a:ea typeface="MS Gothic" panose="020B0609070205080204" pitchFamily="49" charset="-128"/>
                  </a:rPr>
                  <a:t>: The original sequence can be reconstructed from the transformed sequence using the </a:t>
                </a:r>
                <a:r>
                  <a:rPr lang="en-US" altLang="ko-KR" smtClean="0">
                    <a:ea typeface="MS Gothic" panose="020B0609070205080204" pitchFamily="49" charset="-128"/>
                  </a:rPr>
                  <a:t>relations</a:t>
                </a:r>
              </a:p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  <a:ea typeface="MS Gothic" panose="020B0609070205080204" pitchFamily="49" charset="-128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  <a:ea typeface="MS Gothic" panose="020B0609070205080204" pitchFamily="49" charset="-128"/>
                            </a:rPr>
                            <m:t>𝑥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  <a:ea typeface="MS Gothic" panose="020B0609070205080204" pitchFamily="49" charset="-128"/>
                            </a:rPr>
                            <m:t>𝑛</m:t>
                          </m:r>
                          <m:r>
                            <a:rPr lang="en-US" altLang="ko-KR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  <a:ea typeface="MS Gothic" panose="020B0609070205080204" pitchFamily="49" charset="-128"/>
                            </a:rPr>
                            <m:t>,2</m:t>
                          </m:r>
                          <m:r>
                            <a:rPr lang="en-US" altLang="ko-KR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  <a:ea typeface="MS Gothic" panose="020B0609070205080204" pitchFamily="49" charset="-128"/>
                            </a:rPr>
                            <m:t>𝑖</m:t>
                          </m:r>
                        </m:sub>
                      </m:sSub>
                      <m:r>
                        <a:rPr lang="en-US" altLang="ko-KR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  <a:ea typeface="MS Gothic" panose="020B0609070205080204" pitchFamily="49" charset="-128"/>
                        </a:rPr>
                        <m:t>=</m:t>
                      </m:r>
                      <m:sSub>
                        <m:sSubPr>
                          <m:ctrlPr>
                            <a:rPr lang="en-US" altLang="ko-KR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  <a:ea typeface="MS Gothic" panose="020B0609070205080204" pitchFamily="49" charset="-128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  <a:ea typeface="MS Gothic" panose="020B0609070205080204" pitchFamily="49" charset="-128"/>
                            </a:rPr>
                            <m:t>𝑥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  <a:ea typeface="MS Gothic" panose="020B0609070205080204" pitchFamily="49" charset="-128"/>
                            </a:rPr>
                            <m:t>𝑛</m:t>
                          </m:r>
                          <m:r>
                            <a:rPr lang="en-US" altLang="ko-KR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  <a:ea typeface="MS Gothic" panose="020B0609070205080204" pitchFamily="49" charset="-128"/>
                            </a:rPr>
                            <m:t>−1,</m:t>
                          </m:r>
                          <m:r>
                            <a:rPr lang="en-US" altLang="ko-KR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  <a:ea typeface="MS Gothic" panose="020B0609070205080204" pitchFamily="49" charset="-128"/>
                            </a:rPr>
                            <m:t>𝑖</m:t>
                          </m:r>
                        </m:sub>
                      </m:sSub>
                      <m:r>
                        <a:rPr lang="en-US" altLang="ko-KR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  <a:ea typeface="MS Gothic" panose="020B0609070205080204" pitchFamily="49" charset="-128"/>
                        </a:rPr>
                        <m:t>+</m:t>
                      </m:r>
                      <m:sSub>
                        <m:sSubPr>
                          <m:ctrlPr>
                            <a:rPr lang="en-US" altLang="ko-KR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  <a:ea typeface="MS Gothic" panose="020B0609070205080204" pitchFamily="49" charset="-128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  <a:ea typeface="MS Gothic" panose="020B0609070205080204" pitchFamily="49" charset="-128"/>
                            </a:rPr>
                            <m:t>𝑑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  <a:ea typeface="MS Gothic" panose="020B0609070205080204" pitchFamily="49" charset="-128"/>
                            </a:rPr>
                            <m:t>𝑛</m:t>
                          </m:r>
                          <m:r>
                            <a:rPr lang="en-US" altLang="ko-KR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  <a:ea typeface="MS Gothic" panose="020B0609070205080204" pitchFamily="49" charset="-128"/>
                            </a:rPr>
                            <m:t>−1,</m:t>
                          </m:r>
                          <m:r>
                            <a:rPr lang="en-US" altLang="ko-KR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  <a:ea typeface="MS Gothic" panose="020B0609070205080204" pitchFamily="49" charset="-128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altLang="ko-KR" i="1">
                  <a:solidFill>
                    <a:srgbClr val="006600"/>
                  </a:solidFill>
                  <a:latin typeface="Cambria Math" panose="02040503050406030204" pitchFamily="18" charset="0"/>
                  <a:ea typeface="MS Gothic" panose="020B0609070205080204" pitchFamily="49" charset="-128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  <a:ea typeface="MS Gothic" panose="020B0609070205080204" pitchFamily="49" charset="-128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  <a:ea typeface="MS Gothic" panose="020B0609070205080204" pitchFamily="49" charset="-128"/>
                            </a:rPr>
                            <m:t>𝑥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  <a:ea typeface="MS Gothic" panose="020B0609070205080204" pitchFamily="49" charset="-128"/>
                            </a:rPr>
                            <m:t>𝑛</m:t>
                          </m:r>
                          <m:r>
                            <a:rPr lang="en-US" altLang="ko-KR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  <a:ea typeface="MS Gothic" panose="020B0609070205080204" pitchFamily="49" charset="-128"/>
                            </a:rPr>
                            <m:t>,2</m:t>
                          </m:r>
                          <m:r>
                            <a:rPr lang="en-US" altLang="ko-KR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  <a:ea typeface="MS Gothic" panose="020B0609070205080204" pitchFamily="49" charset="-128"/>
                            </a:rPr>
                            <m:t>𝑖</m:t>
                          </m:r>
                          <m:r>
                            <a:rPr lang="en-US" altLang="ko-KR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  <a:ea typeface="MS Gothic" panose="020B0609070205080204" pitchFamily="49" charset="-128"/>
                            </a:rPr>
                            <m:t>+1</m:t>
                          </m:r>
                        </m:sub>
                      </m:sSub>
                      <m:r>
                        <a:rPr lang="en-US" altLang="ko-KR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  <a:ea typeface="MS Gothic" panose="020B0609070205080204" pitchFamily="49" charset="-128"/>
                        </a:rPr>
                        <m:t>=</m:t>
                      </m:r>
                      <m:sSub>
                        <m:sSubPr>
                          <m:ctrlPr>
                            <a:rPr lang="en-US" altLang="ko-KR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  <a:ea typeface="MS Gothic" panose="020B0609070205080204" pitchFamily="49" charset="-128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  <a:ea typeface="MS Gothic" panose="020B0609070205080204" pitchFamily="49" charset="-128"/>
                            </a:rPr>
                            <m:t>𝑥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  <a:ea typeface="MS Gothic" panose="020B0609070205080204" pitchFamily="49" charset="-128"/>
                            </a:rPr>
                            <m:t>𝑛</m:t>
                          </m:r>
                          <m:r>
                            <a:rPr lang="en-US" altLang="ko-KR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  <a:ea typeface="MS Gothic" panose="020B0609070205080204" pitchFamily="49" charset="-128"/>
                            </a:rPr>
                            <m:t>−1,</m:t>
                          </m:r>
                          <m:r>
                            <a:rPr lang="en-US" altLang="ko-KR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  <a:ea typeface="MS Gothic" panose="020B0609070205080204" pitchFamily="49" charset="-128"/>
                            </a:rPr>
                            <m:t>𝑖</m:t>
                          </m:r>
                        </m:sub>
                      </m:sSub>
                      <m:r>
                        <a:rPr lang="en-US" altLang="ko-KR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  <a:ea typeface="MS Gothic" panose="020B0609070205080204" pitchFamily="49" charset="-128"/>
                        </a:rPr>
                        <m:t>−</m:t>
                      </m:r>
                      <m:sSub>
                        <m:sSubPr>
                          <m:ctrlPr>
                            <a:rPr lang="en-US" altLang="ko-KR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  <a:ea typeface="MS Gothic" panose="020B0609070205080204" pitchFamily="49" charset="-128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  <a:ea typeface="MS Gothic" panose="020B0609070205080204" pitchFamily="49" charset="-128"/>
                            </a:rPr>
                            <m:t>𝑑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  <a:ea typeface="MS Gothic" panose="020B0609070205080204" pitchFamily="49" charset="-128"/>
                            </a:rPr>
                            <m:t>𝑛</m:t>
                          </m:r>
                          <m:r>
                            <a:rPr lang="en-US" altLang="ko-KR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  <a:ea typeface="MS Gothic" panose="020B0609070205080204" pitchFamily="49" charset="-128"/>
                            </a:rPr>
                            <m:t>−1,</m:t>
                          </m:r>
                          <m:r>
                            <a:rPr lang="en-US" altLang="ko-KR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  <a:ea typeface="MS Gothic" panose="020B0609070205080204" pitchFamily="49" charset="-128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altLang="ko-KR" i="1">
                  <a:solidFill>
                    <a:srgbClr val="006600"/>
                  </a:solidFill>
                  <a:latin typeface="Cambria Math" panose="02040503050406030204" pitchFamily="18" charset="0"/>
                  <a:ea typeface="MS Gothic" panose="020B0609070205080204" pitchFamily="49" charset="-128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en-US" altLang="ko-KR" smtClean="0">
                    <a:solidFill>
                      <a:srgbClr val="0070C0"/>
                    </a:solidFill>
                  </a:rPr>
                  <a:t>A</a:t>
                </a:r>
                <a:r>
                  <a:rPr lang="en-US" altLang="ko-KR" smtClean="0">
                    <a:solidFill>
                      <a:srgbClr val="0070C0"/>
                    </a:solidFill>
                    <a:ea typeface="MS Gothic" panose="020B0609070205080204" pitchFamily="49" charset="-128"/>
                  </a:rPr>
                  <a:t>nalysis </a:t>
                </a:r>
                <a:r>
                  <a:rPr lang="en-US" altLang="ko-KR">
                    <a:solidFill>
                      <a:srgbClr val="0070C0"/>
                    </a:solidFill>
                    <a:ea typeface="MS Gothic" panose="020B0609070205080204" pitchFamily="49" charset="-128"/>
                  </a:rPr>
                  <a:t>(Haar wavelet transform</a:t>
                </a:r>
                <a:r>
                  <a:rPr lang="en-US" altLang="ko-KR" smtClean="0">
                    <a:solidFill>
                      <a:srgbClr val="0070C0"/>
                    </a:solidFill>
                    <a:ea typeface="MS Gothic" panose="020B0609070205080204" pitchFamily="49" charset="-128"/>
                  </a:rPr>
                  <a:t>)</a:t>
                </a:r>
              </a:p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  <a:ea typeface="MS Gothic" panose="020B0609070205080204" pitchFamily="49" charset="-128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  <a:ea typeface="MS Gothic" panose="020B0609070205080204" pitchFamily="49" charset="-128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  <a:ea typeface="MS Gothic" panose="020B0609070205080204" pitchFamily="49" charset="-128"/>
                            </a:rPr>
                            <m:t>𝑛</m:t>
                          </m:r>
                          <m:r>
                            <a:rPr lang="en-US" altLang="ko-KR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  <a:ea typeface="MS Gothic" panose="020B0609070205080204" pitchFamily="49" charset="-128"/>
                            </a:rPr>
                            <m:t>−1,</m:t>
                          </m:r>
                          <m:r>
                            <a:rPr lang="en-US" altLang="ko-KR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  <a:ea typeface="MS Gothic" panose="020B0609070205080204" pitchFamily="49" charset="-128"/>
                            </a:rPr>
                            <m:t>𝑖</m:t>
                          </m:r>
                        </m:sub>
                      </m:sSub>
                      <m:r>
                        <a:rPr lang="en-US" altLang="ko-KR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  <a:ea typeface="MS Gothic" panose="020B0609070205080204" pitchFamily="49" charset="-128"/>
                        </a:rPr>
                        <m:t>=</m:t>
                      </m:r>
                      <m:f>
                        <m:fPr>
                          <m:ctrlPr>
                            <a:rPr lang="en-US" altLang="ko-KR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  <a:ea typeface="MS Gothic" panose="020B0609070205080204" pitchFamily="49" charset="-128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ko-KR" b="0" i="1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  <a:ea typeface="MS Gothic" panose="020B0609070205080204" pitchFamily="49" charset="-128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  <a:ea typeface="MS Gothic" panose="020B0609070205080204" pitchFamily="49" charset="-128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  <a:ea typeface="MS Gothic" panose="020B0609070205080204" pitchFamily="49" charset="-128"/>
                                </a:rPr>
                                <m:t>𝑛</m:t>
                              </m:r>
                              <m:r>
                                <a:rPr lang="en-US" altLang="ko-KR" b="0" i="1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  <a:ea typeface="MS Gothic" panose="020B0609070205080204" pitchFamily="49" charset="-128"/>
                                </a:rPr>
                                <m:t>,2</m:t>
                              </m:r>
                              <m:r>
                                <a:rPr lang="en-US" altLang="ko-KR" b="0" i="1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  <a:ea typeface="MS Gothic" panose="020B0609070205080204" pitchFamily="49" charset="-128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  <a:ea typeface="MS Gothic" panose="020B0609070205080204" pitchFamily="49" charset="-128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ko-KR" b="0" i="1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  <a:ea typeface="MS Gothic" panose="020B0609070205080204" pitchFamily="49" charset="-128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  <a:ea typeface="MS Gothic" panose="020B0609070205080204" pitchFamily="49" charset="-128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  <a:ea typeface="MS Gothic" panose="020B0609070205080204" pitchFamily="49" charset="-128"/>
                                </a:rPr>
                                <m:t>𝑛</m:t>
                              </m:r>
                              <m:r>
                                <a:rPr lang="en-US" altLang="ko-KR" b="0" i="1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  <a:ea typeface="MS Gothic" panose="020B0609070205080204" pitchFamily="49" charset="-128"/>
                                </a:rPr>
                                <m:t>,2</m:t>
                              </m:r>
                              <m:r>
                                <a:rPr lang="en-US" altLang="ko-KR" b="0" i="1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  <a:ea typeface="MS Gothic" panose="020B0609070205080204" pitchFamily="49" charset="-128"/>
                                </a:rPr>
                                <m:t>𝑖</m:t>
                              </m:r>
                              <m:r>
                                <a:rPr lang="en-US" altLang="ko-KR" b="0" i="1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  <a:ea typeface="MS Gothic" panose="020B0609070205080204" pitchFamily="49" charset="-128"/>
                                </a:rPr>
                                <m:t>+1</m:t>
                              </m:r>
                            </m:sub>
                          </m:sSub>
                        </m:num>
                        <m:den>
                          <m:r>
                            <a:rPr lang="en-US" altLang="ko-KR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  <a:ea typeface="MS Gothic" panose="020B0609070205080204" pitchFamily="49" charset="-128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altLang="ko-KR" smtClean="0">
                  <a:solidFill>
                    <a:srgbClr val="006600"/>
                  </a:solidFill>
                  <a:ea typeface="MS Gothic" panose="020B0609070205080204" pitchFamily="49" charset="-128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  <a:ea typeface="MS Gothic" panose="020B0609070205080204" pitchFamily="49" charset="-128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  <a:ea typeface="MS Gothic" panose="020B0609070205080204" pitchFamily="49" charset="-128"/>
                            </a:rPr>
                            <m:t>𝑑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  <a:ea typeface="MS Gothic" panose="020B0609070205080204" pitchFamily="49" charset="-128"/>
                            </a:rPr>
                            <m:t>𝑛</m:t>
                          </m:r>
                          <m:r>
                            <a:rPr lang="en-US" altLang="ko-KR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  <a:ea typeface="MS Gothic" panose="020B0609070205080204" pitchFamily="49" charset="-128"/>
                            </a:rPr>
                            <m:t>−1,</m:t>
                          </m:r>
                          <m:r>
                            <a:rPr lang="en-US" altLang="ko-KR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  <a:ea typeface="MS Gothic" panose="020B0609070205080204" pitchFamily="49" charset="-128"/>
                            </a:rPr>
                            <m:t>𝑖</m:t>
                          </m:r>
                        </m:sub>
                      </m:sSub>
                      <m:r>
                        <a:rPr lang="en-US" altLang="ko-KR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  <a:ea typeface="MS Gothic" panose="020B0609070205080204" pitchFamily="49" charset="-128"/>
                        </a:rPr>
                        <m:t>=</m:t>
                      </m:r>
                      <m:f>
                        <m:fPr>
                          <m:ctrlPr>
                            <a:rPr lang="en-US" altLang="ko-KR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  <a:ea typeface="MS Gothic" panose="020B0609070205080204" pitchFamily="49" charset="-128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ko-KR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  <a:ea typeface="MS Gothic" panose="020B0609070205080204" pitchFamily="49" charset="-128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  <a:ea typeface="MS Gothic" panose="020B0609070205080204" pitchFamily="49" charset="-128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  <a:ea typeface="MS Gothic" panose="020B0609070205080204" pitchFamily="49" charset="-128"/>
                                </a:rPr>
                                <m:t>𝑛</m:t>
                              </m:r>
                              <m:r>
                                <a:rPr lang="en-US" altLang="ko-KR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  <a:ea typeface="MS Gothic" panose="020B0609070205080204" pitchFamily="49" charset="-128"/>
                                </a:rPr>
                                <m:t>,2</m:t>
                              </m:r>
                              <m:r>
                                <a:rPr lang="en-US" altLang="ko-KR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  <a:ea typeface="MS Gothic" panose="020B0609070205080204" pitchFamily="49" charset="-128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  <a:ea typeface="MS Gothic" panose="020B0609070205080204" pitchFamily="49" charset="-128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ko-KR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  <a:ea typeface="MS Gothic" panose="020B0609070205080204" pitchFamily="49" charset="-128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  <a:ea typeface="MS Gothic" panose="020B0609070205080204" pitchFamily="49" charset="-128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  <a:ea typeface="MS Gothic" panose="020B0609070205080204" pitchFamily="49" charset="-128"/>
                                </a:rPr>
                                <m:t>𝑛</m:t>
                              </m:r>
                              <m:r>
                                <a:rPr lang="en-US" altLang="ko-KR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  <a:ea typeface="MS Gothic" panose="020B0609070205080204" pitchFamily="49" charset="-128"/>
                                </a:rPr>
                                <m:t>,2</m:t>
                              </m:r>
                              <m:r>
                                <a:rPr lang="en-US" altLang="ko-KR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  <a:ea typeface="MS Gothic" panose="020B0609070205080204" pitchFamily="49" charset="-128"/>
                                </a:rPr>
                                <m:t>𝑖</m:t>
                              </m:r>
                              <m:r>
                                <a:rPr lang="en-US" altLang="ko-KR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  <a:ea typeface="MS Gothic" panose="020B0609070205080204" pitchFamily="49" charset="-128"/>
                                </a:rPr>
                                <m:t>+1</m:t>
                              </m:r>
                            </m:sub>
                          </m:sSub>
                        </m:num>
                        <m:den>
                          <m:r>
                            <a:rPr lang="en-US" altLang="ko-KR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  <a:ea typeface="MS Gothic" panose="020B0609070205080204" pitchFamily="49" charset="-128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altLang="ko-KR">
                  <a:solidFill>
                    <a:srgbClr val="006600"/>
                  </a:solidFill>
                  <a:ea typeface="MS Gothic" panose="020B0609070205080204" pitchFamily="49" charset="-128"/>
                </a:endParaRPr>
              </a:p>
              <a:p>
                <a:pPr>
                  <a:lnSpc>
                    <a:spcPct val="120000"/>
                  </a:lnSpc>
                  <a:buFont typeface="Wingdings" panose="05000000000000000000" pitchFamily="2" charset="2"/>
                  <a:buChar char="§"/>
                </a:pPr>
                <a:endParaRPr lang="en-US" altLang="ko-KR">
                  <a:solidFill>
                    <a:srgbClr val="006600"/>
                  </a:solidFill>
                  <a:ea typeface="MS Gothic" panose="020B0609070205080204" pitchFamily="49" charset="-128"/>
                </a:endParaRPr>
              </a:p>
            </p:txBody>
          </p:sp>
        </mc:Choice>
        <mc:Fallback xmlns="">
          <p:sp>
            <p:nvSpPr>
              <p:cNvPr id="5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401137" y="641295"/>
                <a:ext cx="8077200" cy="5559552"/>
              </a:xfrm>
              <a:blipFill rotWithShape="0">
                <a:blip r:embed="rId3"/>
                <a:stretch>
                  <a:fillRect l="-377" t="-2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3B8E435-5DF5-44DE-83D2-9F90DF09A99B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375200"/>
      </p:ext>
    </p:extLst>
  </p:cSld>
  <p:clrMapOvr>
    <a:masterClrMapping/>
  </p:clrMapOvr>
  <p:transition spd="slow">
    <p:random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/>
              <a:t>Haar Wavelet Transform - 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3B8E435-5DF5-44DE-83D2-9F90DF09A99B}" type="slidenum">
              <a:rPr lang="en-US" smtClean="0"/>
              <a:pPr/>
              <a:t>48</a:t>
            </a:fld>
            <a:endParaRPr lang="en-US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2681445"/>
              </p:ext>
            </p:extLst>
          </p:nvPr>
        </p:nvGraphicFramePr>
        <p:xfrm>
          <a:off x="685800" y="2324384"/>
          <a:ext cx="6934200" cy="11049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66775"/>
                <a:gridCol w="866775"/>
                <a:gridCol w="866775"/>
                <a:gridCol w="866775"/>
                <a:gridCol w="866775"/>
                <a:gridCol w="866775"/>
                <a:gridCol w="866775"/>
                <a:gridCol w="866775"/>
              </a:tblGrid>
              <a:tr h="552450"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  <a:endParaRPr lang="en-US" sz="20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</a:t>
                      </a:r>
                      <a:endParaRPr lang="en-US" sz="20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</a:t>
                      </a:r>
                      <a:endParaRPr lang="en-US" sz="20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26</a:t>
                      </a:r>
                      <a:endParaRPr lang="en-US" sz="20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29</a:t>
                      </a:r>
                      <a:endParaRPr lang="en-US" sz="20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21</a:t>
                      </a:r>
                      <a:endParaRPr lang="en-US" sz="20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  <a:endParaRPr lang="en-US" sz="20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</a:t>
                      </a:r>
                      <a:endParaRPr lang="en-US" sz="20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52450"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11.5</a:t>
                      </a:r>
                      <a:endParaRPr lang="en-US" sz="20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25.5</a:t>
                      </a:r>
                      <a:endParaRPr lang="en-US" sz="20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</a:t>
                      </a:r>
                      <a:endParaRPr lang="en-US" sz="20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</a:t>
                      </a:r>
                      <a:endParaRPr lang="en-US" sz="20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-1.5</a:t>
                      </a:r>
                      <a:endParaRPr lang="en-US" sz="2000">
                        <a:solidFill>
                          <a:srgbClr val="0070C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-0.5</a:t>
                      </a:r>
                      <a:endParaRPr lang="en-US" sz="2000">
                        <a:solidFill>
                          <a:srgbClr val="0070C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  <a:endParaRPr lang="en-US" sz="2000">
                        <a:solidFill>
                          <a:srgbClr val="0070C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-4</a:t>
                      </a:r>
                      <a:endParaRPr lang="en-US" sz="2000">
                        <a:solidFill>
                          <a:srgbClr val="0070C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2171700" y="685800"/>
                <a:ext cx="4572000" cy="1326004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320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  <a:ea typeface="MS Gothic" panose="020B0609070205080204" pitchFamily="49" charset="-128"/>
                            </a:rPr>
                          </m:ctrlPr>
                        </m:sSubPr>
                        <m:e>
                          <m:r>
                            <a:rPr lang="en-US" altLang="ko-KR" sz="3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  <a:ea typeface="MS Gothic" panose="020B0609070205080204" pitchFamily="49" charset="-128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  <a:ea typeface="MS Gothic" panose="020B0609070205080204" pitchFamily="49" charset="-128"/>
                            </a:rPr>
                            <m:t>𝑛</m:t>
                          </m:r>
                          <m:r>
                            <a:rPr lang="en-US" altLang="ko-KR" sz="3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  <a:ea typeface="MS Gothic" panose="020B0609070205080204" pitchFamily="49" charset="-128"/>
                            </a:rPr>
                            <m:t>,2</m:t>
                          </m:r>
                          <m:r>
                            <a:rPr lang="en-US" altLang="ko-KR" sz="3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  <a:ea typeface="MS Gothic" panose="020B0609070205080204" pitchFamily="49" charset="-128"/>
                            </a:rPr>
                            <m:t>𝑖</m:t>
                          </m:r>
                        </m:sub>
                      </m:sSub>
                      <m:r>
                        <a:rPr lang="en-US" altLang="ko-KR" sz="320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  <a:ea typeface="MS Gothic" panose="020B0609070205080204" pitchFamily="49" charset="-128"/>
                        </a:rPr>
                        <m:t>=</m:t>
                      </m:r>
                      <m:sSub>
                        <m:sSubPr>
                          <m:ctrlPr>
                            <a:rPr lang="en-US" altLang="ko-KR" sz="3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  <a:ea typeface="MS Gothic" panose="020B0609070205080204" pitchFamily="49" charset="-128"/>
                            </a:rPr>
                          </m:ctrlPr>
                        </m:sSubPr>
                        <m:e>
                          <m:r>
                            <a:rPr lang="en-US" altLang="ko-KR" sz="3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  <a:ea typeface="MS Gothic" panose="020B0609070205080204" pitchFamily="49" charset="-128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  <a:ea typeface="MS Gothic" panose="020B0609070205080204" pitchFamily="49" charset="-128"/>
                            </a:rPr>
                            <m:t>𝑛</m:t>
                          </m:r>
                          <m:r>
                            <a:rPr lang="en-US" altLang="ko-KR" sz="3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  <a:ea typeface="MS Gothic" panose="020B0609070205080204" pitchFamily="49" charset="-128"/>
                            </a:rPr>
                            <m:t>−1,</m:t>
                          </m:r>
                          <m:r>
                            <a:rPr lang="en-US" altLang="ko-KR" sz="3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  <a:ea typeface="MS Gothic" panose="020B0609070205080204" pitchFamily="49" charset="-128"/>
                            </a:rPr>
                            <m:t>𝑖</m:t>
                          </m:r>
                        </m:sub>
                      </m:sSub>
                      <m:r>
                        <a:rPr lang="en-US" altLang="ko-KR" sz="320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  <a:ea typeface="MS Gothic" panose="020B0609070205080204" pitchFamily="49" charset="-128"/>
                        </a:rPr>
                        <m:t>+</m:t>
                      </m:r>
                      <m:sSub>
                        <m:sSubPr>
                          <m:ctrlPr>
                            <a:rPr lang="en-US" altLang="ko-KR" sz="3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  <a:ea typeface="MS Gothic" panose="020B0609070205080204" pitchFamily="49" charset="-128"/>
                            </a:rPr>
                          </m:ctrlPr>
                        </m:sSubPr>
                        <m:e>
                          <m:r>
                            <a:rPr lang="en-US" altLang="ko-KR" sz="3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  <a:ea typeface="MS Gothic" panose="020B0609070205080204" pitchFamily="49" charset="-128"/>
                            </a:rPr>
                            <m:t>𝑑</m:t>
                          </m:r>
                        </m:e>
                        <m:sub>
                          <m:r>
                            <a:rPr lang="en-US" altLang="ko-KR" sz="3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  <a:ea typeface="MS Gothic" panose="020B0609070205080204" pitchFamily="49" charset="-128"/>
                            </a:rPr>
                            <m:t>𝑛</m:t>
                          </m:r>
                          <m:r>
                            <a:rPr lang="en-US" altLang="ko-KR" sz="3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  <a:ea typeface="MS Gothic" panose="020B0609070205080204" pitchFamily="49" charset="-128"/>
                            </a:rPr>
                            <m:t>−1,</m:t>
                          </m:r>
                          <m:r>
                            <a:rPr lang="en-US" altLang="ko-KR" sz="3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  <a:ea typeface="MS Gothic" panose="020B0609070205080204" pitchFamily="49" charset="-128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altLang="ko-KR" sz="3200" i="1">
                  <a:solidFill>
                    <a:srgbClr val="006600"/>
                  </a:solidFill>
                  <a:latin typeface="Cambria Math" panose="02040503050406030204" pitchFamily="18" charset="0"/>
                  <a:ea typeface="MS Gothic" panose="020B0609070205080204" pitchFamily="49" charset="-128"/>
                </a:endParaRPr>
              </a:p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3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  <a:ea typeface="MS Gothic" panose="020B0609070205080204" pitchFamily="49" charset="-128"/>
                            </a:rPr>
                          </m:ctrlPr>
                        </m:sSubPr>
                        <m:e>
                          <m:r>
                            <a:rPr lang="en-US" altLang="ko-KR" sz="3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  <a:ea typeface="MS Gothic" panose="020B0609070205080204" pitchFamily="49" charset="-128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  <a:ea typeface="MS Gothic" panose="020B0609070205080204" pitchFamily="49" charset="-128"/>
                            </a:rPr>
                            <m:t>𝑛</m:t>
                          </m:r>
                          <m:r>
                            <a:rPr lang="en-US" altLang="ko-KR" sz="3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  <a:ea typeface="MS Gothic" panose="020B0609070205080204" pitchFamily="49" charset="-128"/>
                            </a:rPr>
                            <m:t>,2</m:t>
                          </m:r>
                          <m:r>
                            <a:rPr lang="en-US" altLang="ko-KR" sz="3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  <a:ea typeface="MS Gothic" panose="020B0609070205080204" pitchFamily="49" charset="-128"/>
                            </a:rPr>
                            <m:t>𝑖</m:t>
                          </m:r>
                          <m:r>
                            <a:rPr lang="en-US" altLang="ko-KR" sz="3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  <a:ea typeface="MS Gothic" panose="020B0609070205080204" pitchFamily="49" charset="-128"/>
                            </a:rPr>
                            <m:t>+1</m:t>
                          </m:r>
                        </m:sub>
                      </m:sSub>
                      <m:r>
                        <a:rPr lang="en-US" altLang="ko-KR" sz="320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  <a:ea typeface="MS Gothic" panose="020B0609070205080204" pitchFamily="49" charset="-128"/>
                        </a:rPr>
                        <m:t>=</m:t>
                      </m:r>
                      <m:sSub>
                        <m:sSubPr>
                          <m:ctrlPr>
                            <a:rPr lang="en-US" altLang="ko-KR" sz="3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  <a:ea typeface="MS Gothic" panose="020B0609070205080204" pitchFamily="49" charset="-128"/>
                            </a:rPr>
                          </m:ctrlPr>
                        </m:sSubPr>
                        <m:e>
                          <m:r>
                            <a:rPr lang="en-US" altLang="ko-KR" sz="3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  <a:ea typeface="MS Gothic" panose="020B0609070205080204" pitchFamily="49" charset="-128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  <a:ea typeface="MS Gothic" panose="020B0609070205080204" pitchFamily="49" charset="-128"/>
                            </a:rPr>
                            <m:t>𝑛</m:t>
                          </m:r>
                          <m:r>
                            <a:rPr lang="en-US" altLang="ko-KR" sz="3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  <a:ea typeface="MS Gothic" panose="020B0609070205080204" pitchFamily="49" charset="-128"/>
                            </a:rPr>
                            <m:t>−1,</m:t>
                          </m:r>
                          <m:r>
                            <a:rPr lang="en-US" altLang="ko-KR" sz="3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  <a:ea typeface="MS Gothic" panose="020B0609070205080204" pitchFamily="49" charset="-128"/>
                            </a:rPr>
                            <m:t>𝑖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  <a:ea typeface="MS Gothic" panose="020B0609070205080204" pitchFamily="49" charset="-128"/>
                        </a:rPr>
                        <m:t>−</m:t>
                      </m:r>
                      <m:sSub>
                        <m:sSubPr>
                          <m:ctrlPr>
                            <a:rPr lang="en-US" altLang="ko-KR" sz="3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  <a:ea typeface="MS Gothic" panose="020B0609070205080204" pitchFamily="49" charset="-128"/>
                            </a:rPr>
                          </m:ctrlPr>
                        </m:sSubPr>
                        <m:e>
                          <m:r>
                            <a:rPr lang="en-US" altLang="ko-KR" sz="3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  <a:ea typeface="MS Gothic" panose="020B0609070205080204" pitchFamily="49" charset="-128"/>
                            </a:rPr>
                            <m:t>𝑑</m:t>
                          </m:r>
                        </m:e>
                        <m:sub>
                          <m:r>
                            <a:rPr lang="en-US" altLang="ko-KR" sz="3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  <a:ea typeface="MS Gothic" panose="020B0609070205080204" pitchFamily="49" charset="-128"/>
                            </a:rPr>
                            <m:t>𝑛</m:t>
                          </m:r>
                          <m:r>
                            <a:rPr lang="en-US" altLang="ko-KR" sz="3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  <a:ea typeface="MS Gothic" panose="020B0609070205080204" pitchFamily="49" charset="-128"/>
                            </a:rPr>
                            <m:t>−1,</m:t>
                          </m:r>
                          <m:r>
                            <a:rPr lang="en-US" altLang="ko-KR" sz="3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  <a:ea typeface="MS Gothic" panose="020B0609070205080204" pitchFamily="49" charset="-128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320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1700" y="685800"/>
                <a:ext cx="4572000" cy="132600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2046550"/>
              </p:ext>
            </p:extLst>
          </p:nvPr>
        </p:nvGraphicFramePr>
        <p:xfrm>
          <a:off x="533400" y="5638800"/>
          <a:ext cx="6934200" cy="5524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66775"/>
                <a:gridCol w="866775"/>
                <a:gridCol w="866775"/>
                <a:gridCol w="866775"/>
                <a:gridCol w="866775"/>
                <a:gridCol w="866775"/>
                <a:gridCol w="866775"/>
                <a:gridCol w="866775"/>
              </a:tblGrid>
              <a:tr h="552450"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18.25</a:t>
                      </a:r>
                      <a:endParaRPr lang="en-US" sz="20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0.25</a:t>
                      </a:r>
                      <a:endParaRPr lang="en-US" sz="2000">
                        <a:solidFill>
                          <a:srgbClr val="0070C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-7</a:t>
                      </a:r>
                      <a:endParaRPr lang="en-US" sz="2000">
                        <a:solidFill>
                          <a:srgbClr val="0070C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  <a:endParaRPr lang="en-US" sz="2000">
                        <a:solidFill>
                          <a:srgbClr val="0070C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-1.5</a:t>
                      </a:r>
                      <a:endParaRPr lang="en-US" sz="2000">
                        <a:solidFill>
                          <a:srgbClr val="0070C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-0.5</a:t>
                      </a:r>
                      <a:endParaRPr lang="en-US" sz="2000">
                        <a:solidFill>
                          <a:srgbClr val="0070C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  <a:endParaRPr lang="en-US" sz="2000">
                        <a:solidFill>
                          <a:srgbClr val="0070C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-4</a:t>
                      </a:r>
                      <a:endParaRPr lang="en-US" sz="2000">
                        <a:solidFill>
                          <a:srgbClr val="0070C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pSp>
        <p:nvGrpSpPr>
          <p:cNvPr id="20" name="Group 19"/>
          <p:cNvGrpSpPr/>
          <p:nvPr/>
        </p:nvGrpSpPr>
        <p:grpSpPr>
          <a:xfrm flipV="1">
            <a:off x="807520" y="4800600"/>
            <a:ext cx="1171921" cy="819930"/>
            <a:chOff x="681026" y="4057534"/>
            <a:chExt cx="1171921" cy="819930"/>
          </a:xfrm>
        </p:grpSpPr>
        <p:sp>
          <p:nvSpPr>
            <p:cNvPr id="15" name="Left Bracket 14"/>
            <p:cNvSpPr/>
            <p:nvPr/>
          </p:nvSpPr>
          <p:spPr>
            <a:xfrm rot="16200000">
              <a:off x="1158012" y="3580548"/>
              <a:ext cx="217950" cy="1171921"/>
            </a:xfrm>
            <a:prstGeom prst="leftBracket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>
              <a:off x="828729" y="4458364"/>
              <a:ext cx="0" cy="419100"/>
            </a:xfrm>
            <a:prstGeom prst="straightConnector1">
              <a:avLst/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>
              <a:off x="1716261" y="4458364"/>
              <a:ext cx="0" cy="419100"/>
            </a:xfrm>
            <a:prstGeom prst="straightConnector1">
              <a:avLst/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828729" y="4458364"/>
              <a:ext cx="887532" cy="0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>
              <a:stCxn id="15" idx="1"/>
            </p:cNvCxnSpPr>
            <p:nvPr/>
          </p:nvCxnSpPr>
          <p:spPr>
            <a:xfrm flipH="1">
              <a:off x="1266987" y="4275484"/>
              <a:ext cx="1" cy="182880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21" name="Table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2406912"/>
              </p:ext>
            </p:extLst>
          </p:nvPr>
        </p:nvGraphicFramePr>
        <p:xfrm>
          <a:off x="733081" y="4245290"/>
          <a:ext cx="6934200" cy="5524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66775"/>
                <a:gridCol w="866775"/>
                <a:gridCol w="866775"/>
                <a:gridCol w="866775"/>
                <a:gridCol w="866775"/>
                <a:gridCol w="866775"/>
                <a:gridCol w="866775"/>
                <a:gridCol w="866775"/>
              </a:tblGrid>
              <a:tr h="552450"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18.5</a:t>
                      </a:r>
                      <a:endParaRPr lang="en-US" sz="20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</a:t>
                      </a:r>
                      <a:endParaRPr lang="en-US" sz="20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-7</a:t>
                      </a:r>
                      <a:endParaRPr lang="en-US" sz="2000">
                        <a:solidFill>
                          <a:srgbClr val="0070C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  <a:endParaRPr lang="en-US" sz="2000">
                        <a:solidFill>
                          <a:srgbClr val="0070C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-1.5</a:t>
                      </a:r>
                      <a:endParaRPr lang="en-US" sz="2000">
                        <a:solidFill>
                          <a:srgbClr val="0070C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-0.5</a:t>
                      </a:r>
                      <a:endParaRPr lang="en-US" sz="2000">
                        <a:solidFill>
                          <a:srgbClr val="0070C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  <a:endParaRPr lang="en-US" sz="2000">
                        <a:solidFill>
                          <a:srgbClr val="0070C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-4</a:t>
                      </a:r>
                      <a:endParaRPr lang="en-US" sz="2000">
                        <a:solidFill>
                          <a:srgbClr val="0070C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2" name="Left Bracket 21"/>
          <p:cNvSpPr/>
          <p:nvPr/>
        </p:nvSpPr>
        <p:spPr>
          <a:xfrm rot="5400000">
            <a:off x="1872574" y="3259292"/>
            <a:ext cx="209919" cy="1757880"/>
          </a:xfrm>
          <a:prstGeom prst="leftBracket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/>
          <p:cNvCxnSpPr/>
          <p:nvPr/>
        </p:nvCxnSpPr>
        <p:spPr>
          <a:xfrm rot="10800000">
            <a:off x="2130742" y="3414532"/>
            <a:ext cx="0" cy="41910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rot="10800000">
            <a:off x="964176" y="3431291"/>
            <a:ext cx="0" cy="41910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>
            <a:off x="964176" y="3846376"/>
            <a:ext cx="1166565" cy="4015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H="1" flipV="1">
            <a:off x="1676400" y="3846376"/>
            <a:ext cx="1" cy="186897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528500" y="855631"/>
            <a:ext cx="172996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>
                <a:solidFill>
                  <a:srgbClr val="0070C0"/>
                </a:solidFill>
              </a:rPr>
              <a:t>S</a:t>
            </a:r>
            <a:r>
              <a:rPr lang="en-US" altLang="ko-KR" sz="2400" b="1">
                <a:solidFill>
                  <a:srgbClr val="0070C0"/>
                </a:solidFill>
                <a:ea typeface="MS Gothic" panose="020B0609070205080204" pitchFamily="49" charset="-128"/>
              </a:rPr>
              <a:t>ynthesis</a:t>
            </a:r>
            <a:endParaRPr lang="en-US" sz="2400" b="1"/>
          </a:p>
        </p:txBody>
      </p:sp>
    </p:spTree>
    <p:extLst>
      <p:ext uri="{BB962C8B-B14F-4D97-AF65-F5344CB8AC3E}">
        <p14:creationId xmlns:p14="http://schemas.microsoft.com/office/powerpoint/2010/main" val="2230440516"/>
      </p:ext>
    </p:extLst>
  </p:cSld>
  <p:clrMapOvr>
    <a:masterClrMapping/>
  </p:clrMapOvr>
  <p:transition spd="slow">
    <p:random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/>
              <a:t>Haar Wavelet Transform - 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3B8E435-5DF5-44DE-83D2-9F90DF09A99B}" type="slidenum">
              <a:rPr lang="en-US" smtClean="0"/>
              <a:pPr/>
              <a:t>49</a:t>
            </a:fld>
            <a:endParaRPr lang="en-US"/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944"/>
          <a:stretch>
            <a:fillRect/>
          </a:stretch>
        </p:blipFill>
        <p:spPr bwMode="auto">
          <a:xfrm>
            <a:off x="190499" y="1084270"/>
            <a:ext cx="3184525" cy="3384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9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06556639"/>
              </p:ext>
            </p:extLst>
          </p:nvPr>
        </p:nvGraphicFramePr>
        <p:xfrm>
          <a:off x="3509962" y="1194601"/>
          <a:ext cx="4567238" cy="3163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64" name="Equation" r:id="rId5" imgW="2234880" imgH="1549080" progId="Equation.DSMT4">
                  <p:embed/>
                </p:oleObj>
              </mc:Choice>
              <mc:Fallback>
                <p:oleObj name="Equation" r:id="rId5" imgW="2234880" imgH="15490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09962" y="1194601"/>
                        <a:ext cx="4567238" cy="31638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8224331"/>
              </p:ext>
            </p:extLst>
          </p:nvPr>
        </p:nvGraphicFramePr>
        <p:xfrm>
          <a:off x="943372" y="4989528"/>
          <a:ext cx="6934200" cy="15011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66775"/>
                <a:gridCol w="866775"/>
                <a:gridCol w="866775"/>
                <a:gridCol w="866775"/>
                <a:gridCol w="866775"/>
                <a:gridCol w="866775"/>
                <a:gridCol w="866775"/>
                <a:gridCol w="866775"/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33</a:t>
                      </a:r>
                      <a:endParaRPr lang="en-US" sz="20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32</a:t>
                      </a:r>
                      <a:endParaRPr lang="en-US" sz="20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33</a:t>
                      </a:r>
                      <a:endParaRPr lang="en-US" sz="20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32</a:t>
                      </a:r>
                      <a:endParaRPr lang="en-US" sz="20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31</a:t>
                      </a:r>
                      <a:endParaRPr lang="en-US" sz="2000">
                        <a:solidFill>
                          <a:srgbClr val="0070C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-29</a:t>
                      </a:r>
                      <a:endParaRPr lang="en-US" sz="2000">
                        <a:solidFill>
                          <a:srgbClr val="0070C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27</a:t>
                      </a:r>
                      <a:endParaRPr lang="en-US" sz="2000">
                        <a:solidFill>
                          <a:srgbClr val="0070C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-25</a:t>
                      </a:r>
                      <a:endParaRPr lang="en-US" sz="2000">
                        <a:solidFill>
                          <a:srgbClr val="0070C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52450"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32.5</a:t>
                      </a:r>
                      <a:endParaRPr lang="en-US" sz="20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32.5</a:t>
                      </a:r>
                      <a:endParaRPr lang="en-US" sz="20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0.5</a:t>
                      </a:r>
                      <a:endParaRPr lang="en-US" sz="2000">
                        <a:solidFill>
                          <a:srgbClr val="0070C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0.5</a:t>
                      </a:r>
                      <a:endParaRPr lang="en-US" sz="2000">
                        <a:solidFill>
                          <a:srgbClr val="0070C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31</a:t>
                      </a:r>
                      <a:endParaRPr lang="en-US" sz="2000">
                        <a:solidFill>
                          <a:srgbClr val="0070C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-29</a:t>
                      </a:r>
                      <a:endParaRPr lang="en-US" sz="2000">
                        <a:solidFill>
                          <a:srgbClr val="0070C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27</a:t>
                      </a:r>
                      <a:endParaRPr lang="en-US" sz="2000">
                        <a:solidFill>
                          <a:srgbClr val="0070C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-25</a:t>
                      </a:r>
                      <a:endParaRPr lang="en-US" sz="2000">
                        <a:solidFill>
                          <a:srgbClr val="0070C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52450"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32.5</a:t>
                      </a:r>
                      <a:endParaRPr lang="en-US" sz="2000">
                        <a:solidFill>
                          <a:srgbClr val="0070C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US" sz="2000">
                        <a:solidFill>
                          <a:srgbClr val="0070C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0.5</a:t>
                      </a:r>
                      <a:endParaRPr lang="en-US" sz="2000">
                        <a:solidFill>
                          <a:srgbClr val="0070C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0.5</a:t>
                      </a:r>
                      <a:endParaRPr lang="en-US" sz="2000">
                        <a:solidFill>
                          <a:srgbClr val="0070C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31</a:t>
                      </a:r>
                      <a:endParaRPr lang="en-US" sz="2000">
                        <a:solidFill>
                          <a:srgbClr val="0070C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-29</a:t>
                      </a:r>
                      <a:endParaRPr lang="en-US" sz="2000">
                        <a:solidFill>
                          <a:srgbClr val="0070C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27</a:t>
                      </a:r>
                      <a:endParaRPr lang="en-US" sz="2000">
                        <a:solidFill>
                          <a:srgbClr val="0070C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-25</a:t>
                      </a:r>
                      <a:endParaRPr lang="en-US" sz="2000">
                        <a:solidFill>
                          <a:srgbClr val="0070C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85700549"/>
      </p:ext>
    </p:extLst>
  </p:cSld>
  <p:clrMapOvr>
    <a:masterClrMapping/>
  </p:clrMapOvr>
  <p:transition spd="slow">
    <p:random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/>
              <a:t>Stationary and Non-stationary Signals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ar-SA"/>
              <a:t>Stationary signals’ spectral characteristics do not change with time 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altLang="ar-SA"/>
          </a:p>
          <a:p>
            <a:pPr>
              <a:buFont typeface="Wingdings" panose="05000000000000000000" pitchFamily="2" charset="2"/>
              <a:buChar char="§"/>
            </a:pPr>
            <a:endParaRPr lang="en-US" altLang="ar-SA"/>
          </a:p>
          <a:p>
            <a:pPr>
              <a:buFont typeface="Wingdings" panose="05000000000000000000" pitchFamily="2" charset="2"/>
              <a:buChar char="§"/>
            </a:pPr>
            <a:endParaRPr lang="en-US" altLang="ar-SA"/>
          </a:p>
          <a:p>
            <a:pPr>
              <a:buFont typeface="Wingdings" panose="05000000000000000000" pitchFamily="2" charset="2"/>
              <a:buChar char="§"/>
            </a:pPr>
            <a:endParaRPr lang="en-US" altLang="ar-SA"/>
          </a:p>
          <a:p>
            <a:pPr>
              <a:buFont typeface="Wingdings" panose="05000000000000000000" pitchFamily="2" charset="2"/>
              <a:buChar char="§"/>
            </a:pPr>
            <a:endParaRPr lang="en-US" altLang="ar-SA"/>
          </a:p>
          <a:p>
            <a:pPr>
              <a:lnSpc>
                <a:spcPct val="90000"/>
              </a:lnSpc>
            </a:pPr>
            <a:r>
              <a:rPr lang="en-US" altLang="ar-SA"/>
              <a:t>Non-stationary signals have time varying spectra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3B8E435-5DF5-44DE-83D2-9F90DF09A99B}" type="slidenum">
              <a:rPr lang="en-US" smtClean="0"/>
              <a:pPr/>
              <a:t>5</a:t>
            </a:fld>
            <a:endParaRPr lang="en-US"/>
          </a:p>
        </p:txBody>
      </p:sp>
      <p:graphicFrame>
        <p:nvGraphicFramePr>
          <p:cNvPr id="6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83184347"/>
              </p:ext>
            </p:extLst>
          </p:nvPr>
        </p:nvGraphicFramePr>
        <p:xfrm>
          <a:off x="762000" y="2057400"/>
          <a:ext cx="2608262" cy="1309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8" name="Equation" r:id="rId4" imgW="1346040" imgH="672840" progId="Equation.DSMT4">
                  <p:embed/>
                </p:oleObj>
              </mc:Choice>
              <mc:Fallback>
                <p:oleObj name="Equation" r:id="rId4" imgW="1346040" imgH="6728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2057400"/>
                        <a:ext cx="2608262" cy="1309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17" t="8804" r="7788" b="47157"/>
          <a:stretch>
            <a:fillRect/>
          </a:stretch>
        </p:blipFill>
        <p:spPr bwMode="auto">
          <a:xfrm>
            <a:off x="3581399" y="1368425"/>
            <a:ext cx="4842551" cy="2212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38547816"/>
              </p:ext>
            </p:extLst>
          </p:nvPr>
        </p:nvGraphicFramePr>
        <p:xfrm>
          <a:off x="600075" y="4446697"/>
          <a:ext cx="2932112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9" name="Equation" r:id="rId7" imgW="1295280" imgH="228600" progId="Equation.3">
                  <p:embed/>
                </p:oleObj>
              </mc:Choice>
              <mc:Fallback>
                <p:oleObj name="Equation" r:id="rId7" imgW="129528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0075" y="4446697"/>
                        <a:ext cx="2932112" cy="517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Picture 5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33" t="10300" r="6140" b="46387"/>
          <a:stretch>
            <a:fillRect/>
          </a:stretch>
        </p:blipFill>
        <p:spPr bwMode="auto">
          <a:xfrm>
            <a:off x="3606799" y="4230796"/>
            <a:ext cx="4873116" cy="20477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0" name="Group 12"/>
          <p:cNvGrpSpPr>
            <a:grpSpLocks/>
          </p:cNvGrpSpPr>
          <p:nvPr/>
        </p:nvGrpSpPr>
        <p:grpSpPr bwMode="auto">
          <a:xfrm>
            <a:off x="1068387" y="5224525"/>
            <a:ext cx="1995488" cy="396875"/>
            <a:chOff x="662" y="3592"/>
            <a:chExt cx="1257" cy="250"/>
          </a:xfrm>
        </p:grpSpPr>
        <p:graphicFrame>
          <p:nvGraphicFramePr>
            <p:cNvPr id="11" name="Object 8"/>
            <p:cNvGraphicFramePr>
              <a:graphicFrameLocks noChangeAspect="1"/>
            </p:cNvGraphicFramePr>
            <p:nvPr/>
          </p:nvGraphicFramePr>
          <p:xfrm>
            <a:off x="662" y="3634"/>
            <a:ext cx="177" cy="19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90" name="Equation" r:id="rId10" imgW="164880" imgH="177480" progId="Equation.3">
                    <p:embed/>
                  </p:oleObj>
                </mc:Choice>
                <mc:Fallback>
                  <p:oleObj name="Equation" r:id="rId10" imgW="164880" imgH="1774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62" y="3634"/>
                          <a:ext cx="177" cy="19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2" name="Text Box 9"/>
            <p:cNvSpPr txBox="1">
              <a:spLocks noChangeArrowheads="1"/>
            </p:cNvSpPr>
            <p:nvPr/>
          </p:nvSpPr>
          <p:spPr bwMode="auto">
            <a:xfrm>
              <a:off x="795" y="3592"/>
              <a:ext cx="1124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000">
                  <a:solidFill>
                    <a:srgbClr val="0000FF"/>
                  </a:solidFill>
                </a:rPr>
                <a:t>Concatenation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18876567"/>
      </p:ext>
    </p:extLst>
  </p:cSld>
  <p:clrMapOvr>
    <a:masterClrMapping/>
  </p:clrMapOvr>
  <p:transition spd="slow">
    <p:random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/>
              <a:t>Haar Wavelet Transform - Example</a:t>
            </a:r>
            <a:endParaRPr lang="en-US" dirty="0"/>
          </a:p>
        </p:txBody>
      </p:sp>
      <p:sp>
        <p:nvSpPr>
          <p:cNvPr id="15" name="Content Placeholder 2"/>
          <p:cNvSpPr>
            <a:spLocks noGrp="1"/>
          </p:cNvSpPr>
          <p:nvPr>
            <p:ph sz="quarter" idx="1"/>
          </p:nvPr>
        </p:nvSpPr>
        <p:spPr>
          <a:xfrm>
            <a:off x="401137" y="641295"/>
            <a:ext cx="8077200" cy="5559552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altLang="ko-KR" smtClean="0"/>
              <a:t>Appling on rows</a:t>
            </a:r>
            <a:endParaRPr lang="en-US" altLang="ko-KR">
              <a:ea typeface="MS Gothic" panose="020B0609070205080204" pitchFamily="49" charset="-128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3B8E435-5DF5-44DE-83D2-9F90DF09A99B}" type="slidenum">
              <a:rPr lang="en-US" smtClean="0"/>
              <a:pPr/>
              <a:t>50</a:t>
            </a:fld>
            <a:endParaRPr lang="en-US"/>
          </a:p>
        </p:txBody>
      </p:sp>
      <p:graphicFrame>
        <p:nvGraphicFramePr>
          <p:cNvPr id="8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77929555"/>
              </p:ext>
            </p:extLst>
          </p:nvPr>
        </p:nvGraphicFramePr>
        <p:xfrm>
          <a:off x="1371600" y="1676400"/>
          <a:ext cx="6048375" cy="3494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6" name="Equation" r:id="rId4" imgW="2679480" imgH="1549080" progId="Equation.3">
                  <p:embed/>
                </p:oleObj>
              </mc:Choice>
              <mc:Fallback>
                <p:oleObj name="Equation" r:id="rId4" imgW="2679480" imgH="15490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1600" y="1676400"/>
                        <a:ext cx="6048375" cy="34940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5"/>
          <p:cNvSpPr>
            <a:spLocks noChangeArrowheads="1"/>
          </p:cNvSpPr>
          <p:nvPr/>
        </p:nvSpPr>
        <p:spPr bwMode="auto">
          <a:xfrm>
            <a:off x="1516063" y="1676400"/>
            <a:ext cx="647700" cy="3887787"/>
          </a:xfrm>
          <a:prstGeom prst="rect">
            <a:avLst/>
          </a:prstGeom>
          <a:noFill/>
          <a:ln w="38100" algn="ctr">
            <a:solidFill>
              <a:srgbClr val="CC9900"/>
            </a:solidFill>
            <a:prstDash val="sysDot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1" name="Text Box 6"/>
          <p:cNvSpPr txBox="1">
            <a:spLocks noChangeArrowheads="1"/>
          </p:cNvSpPr>
          <p:nvPr/>
        </p:nvSpPr>
        <p:spPr bwMode="auto">
          <a:xfrm>
            <a:off x="1082675" y="5486400"/>
            <a:ext cx="15176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rtl="0" eaLnBrk="0" hangingPunct="0"/>
            <a:r>
              <a:rPr lang="en-US" altLang="ko-KR" b="1">
                <a:solidFill>
                  <a:srgbClr val="CC9900"/>
                </a:solidFill>
                <a:latin typeface="Arial" panose="020B0604020202020204" pitchFamily="34" charset="0"/>
                <a:ea typeface="굴림" panose="020B0600000101010101" pitchFamily="34" charset="-127"/>
              </a:rPr>
              <a:t>row average</a:t>
            </a:r>
          </a:p>
        </p:txBody>
      </p:sp>
      <p:sp>
        <p:nvSpPr>
          <p:cNvPr id="12" name="Text Box 7"/>
          <p:cNvSpPr txBox="1">
            <a:spLocks noChangeArrowheads="1"/>
          </p:cNvSpPr>
          <p:nvPr/>
        </p:nvSpPr>
        <p:spPr bwMode="auto">
          <a:xfrm>
            <a:off x="5116513" y="5276850"/>
            <a:ext cx="21145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rtl="0" eaLnBrk="0" hangingPunct="0"/>
            <a:r>
              <a:rPr lang="en-US" altLang="ko-KR" b="1">
                <a:solidFill>
                  <a:srgbClr val="663300"/>
                </a:solidFill>
                <a:latin typeface="Arial" panose="020B0604020202020204" pitchFamily="34" charset="0"/>
                <a:ea typeface="굴림" panose="020B0600000101010101" pitchFamily="34" charset="-127"/>
              </a:rPr>
              <a:t>detail coefficients</a:t>
            </a:r>
          </a:p>
        </p:txBody>
      </p:sp>
      <p:sp>
        <p:nvSpPr>
          <p:cNvPr id="13" name="Line 8"/>
          <p:cNvSpPr>
            <a:spLocks noChangeShapeType="1"/>
          </p:cNvSpPr>
          <p:nvPr/>
        </p:nvSpPr>
        <p:spPr bwMode="auto">
          <a:xfrm>
            <a:off x="2308225" y="5276850"/>
            <a:ext cx="4824413" cy="0"/>
          </a:xfrm>
          <a:prstGeom prst="line">
            <a:avLst/>
          </a:prstGeom>
          <a:noFill/>
          <a:ln w="38100" cap="rnd">
            <a:solidFill>
              <a:srgbClr val="66330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108962"/>
      </p:ext>
    </p:extLst>
  </p:cSld>
  <p:clrMapOvr>
    <a:masterClrMapping/>
  </p:clrMapOvr>
  <p:transition spd="slow">
    <p:random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/>
              <a:t>Haar Wavelet Transform - Example</a:t>
            </a:r>
            <a:endParaRPr lang="en-US" dirty="0"/>
          </a:p>
        </p:txBody>
      </p:sp>
      <p:sp>
        <p:nvSpPr>
          <p:cNvPr id="15" name="Content Placeholder 2"/>
          <p:cNvSpPr>
            <a:spLocks noGrp="1"/>
          </p:cNvSpPr>
          <p:nvPr>
            <p:ph sz="quarter" idx="1"/>
          </p:nvPr>
        </p:nvSpPr>
        <p:spPr>
          <a:xfrm>
            <a:off x="401137" y="641295"/>
            <a:ext cx="8077200" cy="5559552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altLang="ko-KR" smtClean="0"/>
              <a:t>Appling on columns</a:t>
            </a:r>
            <a:endParaRPr lang="en-US" altLang="ko-KR">
              <a:ea typeface="MS Gothic" panose="020B0609070205080204" pitchFamily="49" charset="-128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3B8E435-5DF5-44DE-83D2-9F90DF09A99B}" type="slidenum">
              <a:rPr lang="en-US" smtClean="0"/>
              <a:pPr/>
              <a:t>51</a:t>
            </a:fld>
            <a:endParaRPr lang="en-US"/>
          </a:p>
        </p:txBody>
      </p:sp>
      <p:graphicFrame>
        <p:nvGraphicFramePr>
          <p:cNvPr id="14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99812687"/>
              </p:ext>
            </p:extLst>
          </p:nvPr>
        </p:nvGraphicFramePr>
        <p:xfrm>
          <a:off x="1743075" y="1721644"/>
          <a:ext cx="5561013" cy="3494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15" name="Equation" r:id="rId4" imgW="2463480" imgH="1549080" progId="Equation.3">
                  <p:embed/>
                </p:oleObj>
              </mc:Choice>
              <mc:Fallback>
                <p:oleObj name="Equation" r:id="rId4" imgW="2463480" imgH="15490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43075" y="1721644"/>
                        <a:ext cx="5561013" cy="34940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6" name="Group 17"/>
          <p:cNvGrpSpPr>
            <a:grpSpLocks/>
          </p:cNvGrpSpPr>
          <p:nvPr/>
        </p:nvGrpSpPr>
        <p:grpSpPr bwMode="auto">
          <a:xfrm>
            <a:off x="1347788" y="1637506"/>
            <a:ext cx="6119812" cy="3816350"/>
            <a:chOff x="839" y="1706"/>
            <a:chExt cx="3855" cy="2404"/>
          </a:xfrm>
        </p:grpSpPr>
        <p:sp>
          <p:nvSpPr>
            <p:cNvPr id="17" name="Line 18"/>
            <p:cNvSpPr>
              <a:spLocks noChangeShapeType="1"/>
            </p:cNvSpPr>
            <p:nvPr/>
          </p:nvSpPr>
          <p:spPr bwMode="auto">
            <a:xfrm>
              <a:off x="839" y="2840"/>
              <a:ext cx="3855" cy="0"/>
            </a:xfrm>
            <a:prstGeom prst="line">
              <a:avLst/>
            </a:prstGeom>
            <a:noFill/>
            <a:ln w="38100">
              <a:solidFill>
                <a:srgbClr val="CC9900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18" name="Line 19"/>
            <p:cNvSpPr>
              <a:spLocks noChangeShapeType="1"/>
            </p:cNvSpPr>
            <p:nvPr/>
          </p:nvSpPr>
          <p:spPr bwMode="auto">
            <a:xfrm>
              <a:off x="2744" y="1706"/>
              <a:ext cx="0" cy="2404"/>
            </a:xfrm>
            <a:prstGeom prst="line">
              <a:avLst/>
            </a:prstGeom>
            <a:noFill/>
            <a:ln w="38100">
              <a:solidFill>
                <a:srgbClr val="CC9900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79527759"/>
      </p:ext>
    </p:extLst>
  </p:cSld>
  <p:clrMapOvr>
    <a:masterClrMapping/>
  </p:clrMapOvr>
  <p:transition spd="slow">
    <p:random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/>
              <a:t>Haar Wavelet Transform - Example</a:t>
            </a:r>
            <a:endParaRPr lang="en-US" dirty="0"/>
          </a:p>
        </p:txBody>
      </p:sp>
      <p:sp>
        <p:nvSpPr>
          <p:cNvPr id="15" name="Content Placeholder 2"/>
          <p:cNvSpPr>
            <a:spLocks noGrp="1"/>
          </p:cNvSpPr>
          <p:nvPr>
            <p:ph sz="quarter" idx="1"/>
          </p:nvPr>
        </p:nvSpPr>
        <p:spPr>
          <a:xfrm>
            <a:off x="401137" y="641295"/>
            <a:ext cx="8077200" cy="5559552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altLang="ko-KR"/>
              <a:t>Appling on </a:t>
            </a:r>
            <a:r>
              <a:rPr lang="en-US" altLang="ko-KR" smtClean="0"/>
              <a:t>columns</a:t>
            </a:r>
          </a:p>
          <a:p>
            <a:pPr lvl="1">
              <a:lnSpc>
                <a:spcPct val="120000"/>
              </a:lnSpc>
            </a:pPr>
            <a:r>
              <a:rPr lang="en-US" smtClean="0"/>
              <a:t>Choose </a:t>
            </a:r>
            <a:r>
              <a:rPr lang="en-US"/>
              <a:t>a threshold </a:t>
            </a:r>
            <a:r>
              <a:rPr kumimoji="1" lang="en-US" altLang="ko-KR" b="1">
                <a:solidFill>
                  <a:srgbClr val="080808"/>
                </a:solidFill>
                <a:ea typeface="굴림" panose="020B0600000101010101" pitchFamily="34" charset="-127"/>
              </a:rPr>
              <a:t>δ</a:t>
            </a:r>
            <a:r>
              <a:rPr lang="en-US"/>
              <a:t> </a:t>
            </a:r>
          </a:p>
          <a:p>
            <a:pPr>
              <a:lnSpc>
                <a:spcPct val="120000"/>
              </a:lnSpc>
            </a:pPr>
            <a:endParaRPr lang="en-US" altLang="ko-KR">
              <a:ea typeface="MS Gothic" panose="020B0609070205080204" pitchFamily="49" charset="-128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3B8E435-5DF5-44DE-83D2-9F90DF09A99B}" type="slidenum">
              <a:rPr lang="en-US" smtClean="0"/>
              <a:pPr/>
              <a:t>52</a:t>
            </a:fld>
            <a:endParaRPr lang="en-US"/>
          </a:p>
        </p:txBody>
      </p:sp>
      <p:sp>
        <p:nvSpPr>
          <p:cNvPr id="21" name="Text Box 6"/>
          <p:cNvSpPr txBox="1">
            <a:spLocks noChangeArrowheads="1"/>
          </p:cNvSpPr>
          <p:nvPr/>
        </p:nvSpPr>
        <p:spPr bwMode="auto">
          <a:xfrm>
            <a:off x="7165975" y="5205412"/>
            <a:ext cx="8112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rtl="0" eaLnBrk="0" hangingPunct="0"/>
            <a:r>
              <a:rPr kumimoji="1" lang="en-US" altLang="ko-KR" sz="2400" b="1">
                <a:solidFill>
                  <a:srgbClr val="080808"/>
                </a:solidFill>
                <a:latin typeface="Arial" panose="020B0604020202020204" pitchFamily="34" charset="0"/>
                <a:ea typeface="굴림" panose="020B0600000101010101" pitchFamily="34" charset="-127"/>
              </a:rPr>
              <a:t>δ </a:t>
            </a:r>
            <a:r>
              <a:rPr kumimoji="1" lang="en-US" altLang="ko-KR" sz="2000" b="1">
                <a:solidFill>
                  <a:srgbClr val="080808"/>
                </a:solidFill>
                <a:latin typeface="Arial" panose="020B0604020202020204" pitchFamily="34" charset="0"/>
                <a:ea typeface="굴림" panose="020B0600000101010101" pitchFamily="34" charset="-127"/>
              </a:rPr>
              <a:t>= 5</a:t>
            </a:r>
          </a:p>
        </p:txBody>
      </p:sp>
      <p:grpSp>
        <p:nvGrpSpPr>
          <p:cNvPr id="22" name="Group 7"/>
          <p:cNvGrpSpPr>
            <a:grpSpLocks/>
          </p:cNvGrpSpPr>
          <p:nvPr/>
        </p:nvGrpSpPr>
        <p:grpSpPr bwMode="auto">
          <a:xfrm>
            <a:off x="960438" y="1917700"/>
            <a:ext cx="6192837" cy="3960812"/>
            <a:chOff x="839" y="1661"/>
            <a:chExt cx="3901" cy="2495"/>
          </a:xfrm>
        </p:grpSpPr>
        <p:sp>
          <p:nvSpPr>
            <p:cNvPr id="23" name="Rectangle 8"/>
            <p:cNvSpPr>
              <a:spLocks noChangeArrowheads="1"/>
            </p:cNvSpPr>
            <p:nvPr/>
          </p:nvSpPr>
          <p:spPr bwMode="auto">
            <a:xfrm>
              <a:off x="839" y="1661"/>
              <a:ext cx="3901" cy="24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graphicFrame>
          <p:nvGraphicFramePr>
            <p:cNvPr id="24" name="Object 9"/>
            <p:cNvGraphicFramePr>
              <a:graphicFrameLocks noChangeAspect="1"/>
            </p:cNvGraphicFramePr>
            <p:nvPr/>
          </p:nvGraphicFramePr>
          <p:xfrm>
            <a:off x="1444" y="1752"/>
            <a:ext cx="3160" cy="220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329" name="Equation" r:id="rId4" imgW="2222280" imgH="1549080" progId="Equation.3">
                    <p:embed/>
                  </p:oleObj>
                </mc:Choice>
                <mc:Fallback>
                  <p:oleObj name="Equation" r:id="rId4" imgW="2222280" imgH="15490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44" y="1752"/>
                          <a:ext cx="3160" cy="220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5" name="Group 10"/>
          <p:cNvGrpSpPr>
            <a:grpSpLocks/>
          </p:cNvGrpSpPr>
          <p:nvPr/>
        </p:nvGrpSpPr>
        <p:grpSpPr bwMode="auto">
          <a:xfrm>
            <a:off x="1295400" y="1954212"/>
            <a:ext cx="6119812" cy="3816350"/>
            <a:chOff x="992" y="1638"/>
            <a:chExt cx="3855" cy="2404"/>
          </a:xfrm>
        </p:grpSpPr>
        <p:sp>
          <p:nvSpPr>
            <p:cNvPr id="26" name="Line 11"/>
            <p:cNvSpPr>
              <a:spLocks noChangeShapeType="1"/>
            </p:cNvSpPr>
            <p:nvPr/>
          </p:nvSpPr>
          <p:spPr bwMode="auto">
            <a:xfrm>
              <a:off x="992" y="2807"/>
              <a:ext cx="3855" cy="0"/>
            </a:xfrm>
            <a:prstGeom prst="line">
              <a:avLst/>
            </a:prstGeom>
            <a:noFill/>
            <a:ln w="38100">
              <a:solidFill>
                <a:srgbClr val="CC9900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27" name="Line 12"/>
            <p:cNvSpPr>
              <a:spLocks noChangeShapeType="1"/>
            </p:cNvSpPr>
            <p:nvPr/>
          </p:nvSpPr>
          <p:spPr bwMode="auto">
            <a:xfrm>
              <a:off x="2720" y="1638"/>
              <a:ext cx="0" cy="2404"/>
            </a:xfrm>
            <a:prstGeom prst="line">
              <a:avLst/>
            </a:prstGeom>
            <a:noFill/>
            <a:ln w="38100">
              <a:solidFill>
                <a:srgbClr val="CC9900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63017948"/>
      </p:ext>
    </p:extLst>
  </p:cSld>
  <p:clrMapOvr>
    <a:masterClrMapping/>
  </p:clrMapOvr>
  <p:transition spd="slow">
    <p:random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/>
              <a:t>Example Decomposition Of a 4×4 Array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3B8E435-5DF5-44DE-83D2-9F90DF09A99B}" type="slidenum">
              <a:rPr lang="en-US" smtClean="0"/>
              <a:pPr/>
              <a:t>53</a:t>
            </a:fld>
            <a:endParaRPr lang="en-US"/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737" y="1096980"/>
            <a:ext cx="82296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5436089"/>
      </p:ext>
    </p:extLst>
  </p:cSld>
  <p:clrMapOvr>
    <a:masterClrMapping/>
  </p:clrMapOvr>
  <p:transition spd="slow">
    <p:random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mtClean="0"/>
              <a:t>TYPES OF WAVELET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3B8E435-5DF5-44DE-83D2-9F90DF09A99B}" type="slidenum">
              <a:rPr lang="en-US" smtClean="0"/>
              <a:pPr/>
              <a:t>54</a:t>
            </a:fld>
            <a:endParaRPr lang="en-US"/>
          </a:p>
        </p:txBody>
      </p:sp>
      <p:pic>
        <p:nvPicPr>
          <p:cNvPr id="6" name="Picture 5" descr="http://sfb649.wiwi.hu-berlin.de/fedc_homepage/xplore/ebooks/html/csa/img2723.gif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721686"/>
            <a:ext cx="2333625" cy="179959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/>
          <p:cNvSpPr txBox="1"/>
          <p:nvPr/>
        </p:nvSpPr>
        <p:spPr>
          <a:xfrm>
            <a:off x="838200" y="2870812"/>
            <a:ext cx="18133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Daubechies</a:t>
            </a:r>
          </a:p>
        </p:txBody>
      </p:sp>
      <p:pic>
        <p:nvPicPr>
          <p:cNvPr id="8" name="Picture 7" descr="http://upload.wikimedia.org/wikipedia/commons/thumb/0/08/MexicanHatMathematica.svg/250px-MexicanHatMathematica.svg.p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792320"/>
            <a:ext cx="2487960" cy="1646079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/>
          <p:cNvSpPr txBox="1"/>
          <p:nvPr/>
        </p:nvSpPr>
        <p:spPr>
          <a:xfrm>
            <a:off x="6632960" y="2870811"/>
            <a:ext cx="18453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>
                <a:latin typeface="Arial" panose="020B0604020202020204" pitchFamily="34" charset="0"/>
                <a:cs typeface="Arial" panose="020B0604020202020204" pitchFamily="34" charset="0"/>
              </a:rPr>
              <a:t>Mexican hat</a:t>
            </a:r>
            <a:endParaRPr 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2176" y="4017373"/>
            <a:ext cx="2573946" cy="139282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854905" y="5751208"/>
            <a:ext cx="10406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>
                <a:latin typeface="Arial" panose="020B0604020202020204" pitchFamily="34" charset="0"/>
                <a:cs typeface="Arial" panose="020B0604020202020204" pitchFamily="34" charset="0"/>
              </a:rPr>
              <a:t>Morlet</a:t>
            </a:r>
            <a:endParaRPr 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000" y="4343400"/>
            <a:ext cx="2605578" cy="10668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974300" y="5601327"/>
            <a:ext cx="14189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>
                <a:latin typeface="Arial" panose="020B0604020202020204" pitchFamily="34" charset="0"/>
                <a:cs typeface="Arial" panose="020B0604020202020204" pitchFamily="34" charset="0"/>
              </a:rPr>
              <a:t>Shannon</a:t>
            </a:r>
            <a:endParaRPr 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Picture 13" descr="http://upload.wikimedia.org/wikipedia/commons/thumb/a/a0/Haar_wavelet.svg/220px-Haar_wavelet.svg.png"/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6924" y="543568"/>
            <a:ext cx="2667000" cy="215582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TextBox 14"/>
          <p:cNvSpPr txBox="1"/>
          <p:nvPr/>
        </p:nvSpPr>
        <p:spPr>
          <a:xfrm>
            <a:off x="4031140" y="2870811"/>
            <a:ext cx="8531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>
                <a:latin typeface="Arial" panose="020B0604020202020204" pitchFamily="34" charset="0"/>
                <a:cs typeface="Arial" panose="020B0604020202020204" pitchFamily="34" charset="0"/>
              </a:rPr>
              <a:t>Haar</a:t>
            </a:r>
            <a:endParaRPr 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Picture 7"/>
          <p:cNvPicPr>
            <a:picLocks noChangeAspect="1" noChangeArrowheads="1"/>
          </p:cNvPicPr>
          <p:nvPr/>
        </p:nvPicPr>
        <p:blipFill>
          <a:blip r:embed="rId8">
            <a:lum bright="-42000" contrast="7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2324" y="3882231"/>
            <a:ext cx="2490150" cy="1719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280559" y="5781986"/>
            <a:ext cx="3207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Bi-orthogonal </a:t>
            </a:r>
            <a:r>
              <a:rPr lang="en-US" sz="2000" smtClean="0">
                <a:latin typeface="Arial" panose="020B0604020202020204" pitchFamily="34" charset="0"/>
                <a:cs typeface="Arial" panose="020B0604020202020204" pitchFamily="34" charset="0"/>
              </a:rPr>
              <a:t>CDF44</a:t>
            </a:r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8727256"/>
      </p:ext>
    </p:extLst>
  </p:cSld>
  <p:clrMapOvr>
    <a:masterClrMapping/>
  </p:clrMapOvr>
  <p:transition spd="slow">
    <p:random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/>
              <a:t>TYPES OF WAVELET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401137" y="641295"/>
                <a:ext cx="7142663" cy="5559552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smtClean="0"/>
                  <a:t>Haar wavelet: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sz="2400"/>
                  <a:t>Haar wavelets seem to be as powerful as the other wavelets for most problems and are very easy to code.</a:t>
                </a:r>
              </a:p>
              <a:p>
                <a:pPr>
                  <a:lnSpc>
                    <a:spcPct val="90000"/>
                  </a:lnSpc>
                </a:pPr>
                <a:endParaRPr lang="en-US" smtClean="0"/>
              </a:p>
              <a:p>
                <a:pPr lvl="1">
                  <a:lnSpc>
                    <a:spcPct val="90000"/>
                  </a:lnSpc>
                </a:pPr>
                <a:r>
                  <a:rPr lang="en-US" sz="2400" smtClean="0"/>
                  <a:t>Wavelet function</a:t>
                </a:r>
              </a:p>
              <a:p>
                <a:pPr marL="0" indent="0">
                  <a:lnSpc>
                    <a:spcPct val="9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eqAr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0≤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&lt;1/2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1/2≤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&lt;1</m:t>
                            </m:r>
                          </m:e>
                        </m:mr>
                        <m:m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𝑜𝑡h𝑒𝑟𝑤𝑖𝑠𝑒</m:t>
                            </m:r>
                          </m:e>
                        </m:mr>
                      </m:m>
                    </m:oMath>
                  </m:oMathPara>
                </a14:m>
                <a:endParaRPr lang="en-US" dirty="0" smtClean="0"/>
              </a:p>
              <a:p>
                <a:pPr lvl="1">
                  <a:lnSpc>
                    <a:spcPct val="90000"/>
                  </a:lnSpc>
                </a:pPr>
                <a:endParaRPr lang="en-US" sz="2400" smtClean="0"/>
              </a:p>
              <a:p>
                <a:pPr lvl="1">
                  <a:lnSpc>
                    <a:spcPct val="90000"/>
                  </a:lnSpc>
                </a:pPr>
                <a:r>
                  <a:rPr lang="en-US" sz="2400" smtClean="0"/>
                  <a:t>Scaling </a:t>
                </a:r>
                <a:r>
                  <a:rPr lang="en-US" sz="2400"/>
                  <a:t>function</a:t>
                </a:r>
              </a:p>
              <a:p>
                <a:pPr marL="0" indent="0">
                  <a:lnSpc>
                    <a:spcPct val="9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𝜙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eqArr>
                          <m:r>
                            <m:rPr>
                              <m:brk m:alnAt="7"/>
                            </m:rPr>
                            <a:rPr lang="en-US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0≤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&lt;1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𝑘h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á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401137" y="641295"/>
                <a:ext cx="7142663" cy="5559552"/>
              </a:xfrm>
              <a:blipFill rotWithShape="0">
                <a:blip r:embed="rId3"/>
                <a:stretch>
                  <a:fillRect l="-427" t="-1425" r="-1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3B8E435-5DF5-44DE-83D2-9F90DF09A99B}" type="slidenum">
              <a:rPr lang="en-US" smtClean="0"/>
              <a:pPr/>
              <a:t>55</a:t>
            </a:fld>
            <a:endParaRPr lang="en-US"/>
          </a:p>
        </p:txBody>
      </p:sp>
      <p:pic>
        <p:nvPicPr>
          <p:cNvPr id="8" name="Picture 82" descr="Haa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801" y="63580"/>
            <a:ext cx="1117600" cy="1353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4600" y="2424132"/>
            <a:ext cx="2190750" cy="14668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91250" y="4212477"/>
            <a:ext cx="2324100" cy="166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287258"/>
      </p:ext>
    </p:extLst>
  </p:cSld>
  <p:clrMapOvr>
    <a:masterClrMapping/>
  </p:clrMapOvr>
  <p:transition spd="slow">
    <p:random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mtClean="0"/>
              <a:t>Subband Coding - Application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3B8E435-5DF5-44DE-83D2-9F90DF09A99B}" type="slidenum">
              <a:rPr lang="en-US" smtClean="0"/>
              <a:pPr/>
              <a:t>56</a:t>
            </a:fld>
            <a:endParaRPr lang="en-US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"/>
          </p:nvPr>
        </p:nvSpPr>
        <p:spPr>
          <a:xfrm>
            <a:off x="401137" y="641295"/>
            <a:ext cx="8077200" cy="5559552"/>
          </a:xfrm>
        </p:spPr>
        <p:txBody>
          <a:bodyPr>
            <a:normAutofit/>
          </a:bodyPr>
          <a:lstStyle/>
          <a:p>
            <a:r>
              <a:rPr lang="en-US"/>
              <a:t>Most audio codecs today uses subband coding</a:t>
            </a:r>
          </a:p>
          <a:p>
            <a:pPr lvl="1"/>
            <a:r>
              <a:rPr lang="en-US" smtClean="0"/>
              <a:t>Human </a:t>
            </a:r>
            <a:r>
              <a:rPr lang="en-US"/>
              <a:t>ears can be modeled by a filter bank of 25 </a:t>
            </a:r>
            <a:r>
              <a:rPr lang="en-US" smtClean="0"/>
              <a:t>overlapping </a:t>
            </a:r>
            <a:r>
              <a:rPr lang="en-US"/>
              <a:t>bands</a:t>
            </a:r>
          </a:p>
          <a:p>
            <a:r>
              <a:rPr lang="en-US" smtClean="0"/>
              <a:t>Some </a:t>
            </a:r>
            <a:r>
              <a:rPr lang="en-US"/>
              <a:t>researchers try to apply subband coding on </a:t>
            </a:r>
            <a:r>
              <a:rPr lang="en-US" smtClean="0"/>
              <a:t>images </a:t>
            </a:r>
            <a:r>
              <a:rPr lang="en-US"/>
              <a:t>and videos, but not very successful</a:t>
            </a:r>
          </a:p>
          <a:p>
            <a:pPr lvl="1"/>
            <a:r>
              <a:rPr lang="en-US" smtClean="0"/>
              <a:t>Key </a:t>
            </a:r>
            <a:r>
              <a:rPr lang="en-US"/>
              <a:t>issue: cascaded 2-D decomposition using </a:t>
            </a:r>
            <a:r>
              <a:rPr lang="en-US" smtClean="0"/>
              <a:t>separable 1-D </a:t>
            </a:r>
            <a:r>
              <a:rPr lang="en-US"/>
              <a:t>filters is not very </a:t>
            </a:r>
            <a:r>
              <a:rPr lang="en-US" smtClean="0"/>
              <a:t>meaningful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2119" t="2153" r="1906" b="1511"/>
          <a:stretch/>
        </p:blipFill>
        <p:spPr>
          <a:xfrm>
            <a:off x="762000" y="3733800"/>
            <a:ext cx="2157413" cy="212883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7562" y="3548062"/>
            <a:ext cx="2409825" cy="2581275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>
            <a:off x="3657600" y="4648200"/>
            <a:ext cx="2133600" cy="381000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3751216" y="4278868"/>
            <a:ext cx="1946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Subband Coding</a:t>
            </a:r>
          </a:p>
        </p:txBody>
      </p:sp>
    </p:spTree>
    <p:extLst>
      <p:ext uri="{BB962C8B-B14F-4D97-AF65-F5344CB8AC3E}">
        <p14:creationId xmlns:p14="http://schemas.microsoft.com/office/powerpoint/2010/main" val="890785880"/>
      </p:ext>
    </p:extLst>
  </p:cSld>
  <p:clrMapOvr>
    <a:masterClrMapping/>
  </p:clrMapOvr>
  <p:transition spd="slow">
    <p:random/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mtClean="0"/>
              <a:t>MULTIRESOLUTION ANALYSIS</a:t>
            </a:r>
            <a:endParaRPr lang="en-US"/>
          </a:p>
        </p:txBody>
      </p:sp>
      <p:sp>
        <p:nvSpPr>
          <p:cNvPr id="5" name="Content Placeholder 2"/>
          <p:cNvSpPr>
            <a:spLocks noGrp="1"/>
          </p:cNvSpPr>
          <p:nvPr>
            <p:ph sz="quarter" idx="1"/>
          </p:nvPr>
        </p:nvSpPr>
        <p:spPr>
          <a:xfrm>
            <a:off x="401137" y="641295"/>
            <a:ext cx="8077200" cy="5559552"/>
          </a:xfrm>
        </p:spPr>
        <p:txBody>
          <a:bodyPr>
            <a:normAutofit/>
          </a:bodyPr>
          <a:lstStyle/>
          <a:p>
            <a:pPr algn="just"/>
            <a:r>
              <a:rPr lang="en-US" altLang="ar-SA" b="1" smtClean="0"/>
              <a:t>In </a:t>
            </a:r>
            <a:r>
              <a:rPr lang="en-US" altLang="ar-SA" b="1"/>
              <a:t>Multi-resolution Analysis (</a:t>
            </a:r>
            <a:r>
              <a:rPr lang="en-US" altLang="ar-SA" b="1" smtClean="0"/>
              <a:t>MRA)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ar-SA" sz="2400" smtClean="0"/>
              <a:t>A </a:t>
            </a:r>
            <a:r>
              <a:rPr lang="en-US" altLang="ar-SA" sz="2400" i="1" smtClean="0">
                <a:solidFill>
                  <a:srgbClr val="0000FF"/>
                </a:solidFill>
              </a:rPr>
              <a:t>Scaling </a:t>
            </a:r>
            <a:r>
              <a:rPr lang="en-US" altLang="ar-SA" sz="2400" i="1">
                <a:solidFill>
                  <a:srgbClr val="0000FF"/>
                </a:solidFill>
              </a:rPr>
              <a:t>Function</a:t>
            </a:r>
            <a:r>
              <a:rPr lang="en-US" altLang="ar-SA" sz="2400"/>
              <a:t> is used to create a series of approximations of a function or image, each differing by a factor 2 from its nearest neighboring approximations. </a:t>
            </a:r>
            <a:endParaRPr lang="en-US" altLang="ar-SA" sz="2400" smtClean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ar-SA" sz="2400" smtClean="0"/>
              <a:t>Additional </a:t>
            </a:r>
            <a:r>
              <a:rPr lang="en-US" altLang="ar-SA" sz="2400"/>
              <a:t>functions, called </a:t>
            </a:r>
            <a:r>
              <a:rPr lang="en-US" altLang="ar-SA" sz="2400" i="1">
                <a:solidFill>
                  <a:srgbClr val="0000FF"/>
                </a:solidFill>
              </a:rPr>
              <a:t>Wavelet</a:t>
            </a:r>
            <a:r>
              <a:rPr lang="en-US" altLang="ar-SA" sz="2400"/>
              <a:t>, </a:t>
            </a:r>
            <a:r>
              <a:rPr lang="en-US" altLang="ar-SA" sz="2400" smtClean="0"/>
              <a:t>are used </a:t>
            </a:r>
            <a:r>
              <a:rPr lang="en-US" altLang="ar-SA" sz="2400"/>
              <a:t>to encode the difference in information between adjacent </a:t>
            </a:r>
            <a:r>
              <a:rPr lang="en-US" altLang="ar-SA" sz="2400" smtClean="0"/>
              <a:t>approximation.</a:t>
            </a:r>
            <a:endParaRPr lang="en-US" altLang="ar-SA" sz="2400" b="1" i="1">
              <a:solidFill>
                <a:srgbClr val="009999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3B8E435-5DF5-44DE-83D2-9F90DF09A99B}" type="slidenum">
              <a:rPr lang="en-US" smtClean="0"/>
              <a:pPr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322033"/>
      </p:ext>
    </p:extLst>
  </p:cSld>
  <p:clrMapOvr>
    <a:masterClrMapping/>
  </p:clrMapOvr>
  <p:transition spd="slow">
    <p:random/>
  </p:transition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/>
              <a:t>Applied Fields Using Wavelets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quarter" idx="1"/>
          </p:nvPr>
        </p:nvSpPr>
        <p:spPr>
          <a:xfrm>
            <a:off x="401137" y="641295"/>
            <a:ext cx="4399463" cy="3624372"/>
          </a:xfrm>
        </p:spPr>
        <p:txBody>
          <a:bodyPr>
            <a:normAutofit/>
          </a:bodyPr>
          <a:lstStyle/>
          <a:p>
            <a:r>
              <a:rPr lang="en-US"/>
              <a:t>Astronomy</a:t>
            </a:r>
          </a:p>
          <a:p>
            <a:r>
              <a:rPr lang="en-US"/>
              <a:t>Acoustics</a:t>
            </a:r>
          </a:p>
          <a:p>
            <a:r>
              <a:rPr lang="en-US" smtClean="0"/>
              <a:t>Nuclear </a:t>
            </a:r>
            <a:r>
              <a:rPr lang="en-US"/>
              <a:t>engineering</a:t>
            </a:r>
          </a:p>
          <a:p>
            <a:r>
              <a:rPr lang="en-US" smtClean="0"/>
              <a:t>Subband </a:t>
            </a:r>
            <a:r>
              <a:rPr lang="en-US"/>
              <a:t>coding</a:t>
            </a:r>
          </a:p>
          <a:p>
            <a:r>
              <a:rPr lang="en-US"/>
              <a:t>Signal and Image processing</a:t>
            </a:r>
          </a:p>
          <a:p>
            <a:r>
              <a:rPr lang="en-US"/>
              <a:t>Neurophysiology</a:t>
            </a:r>
          </a:p>
          <a:p>
            <a:r>
              <a:rPr lang="en-US"/>
              <a:t>Music</a:t>
            </a:r>
          </a:p>
          <a:p>
            <a:r>
              <a:rPr lang="en-US"/>
              <a:t>Magnetic resonance </a:t>
            </a:r>
            <a:r>
              <a:rPr lang="en-US" smtClean="0"/>
              <a:t>imaging</a:t>
            </a:r>
            <a:endParaRPr lang="en-US" sz="28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3B8E435-5DF5-44DE-83D2-9F90DF09A99B}" type="slidenum">
              <a:rPr lang="en-US" smtClean="0"/>
              <a:pPr/>
              <a:t>58</a:t>
            </a:fld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876801" y="641295"/>
            <a:ext cx="3886200" cy="5559552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0000"/>
              <a:buFont typeface="Wingdings"/>
              <a:buChar char=""/>
              <a:defRPr kumimoji="0"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40080" indent="-27432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60000"/>
              <a:buFont typeface="Wingdings"/>
              <a:buChar char=""/>
              <a:defRPr kumimoji="0"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188720" indent="-182880" algn="l" rtl="0" eaLnBrk="1" latinLnBrk="0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60000"/>
              <a:buFont typeface="Wingdings"/>
              <a:buChar char=""/>
              <a:defRPr kumimoji="0"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463040" indent="-182880" algn="l" rtl="0" eaLnBrk="1" latinLnBrk="0" hangingPunct="1">
              <a:spcBef>
                <a:spcPct val="20000"/>
              </a:spcBef>
              <a:buClr>
                <a:schemeClr val="accent2">
                  <a:tint val="60000"/>
                </a:schemeClr>
              </a:buClr>
              <a:buSzPct val="68000"/>
              <a:buFont typeface="Wingdings 2"/>
              <a:buChar char=""/>
              <a:defRPr kumimoji="0"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737360" indent="-182880" algn="l" rtl="0" eaLnBrk="1" latinLnBrk="0" hangingPunct="1">
              <a:spcBef>
                <a:spcPct val="20000"/>
              </a:spcBef>
              <a:buClr>
                <a:schemeClr val="accent1"/>
              </a:buClr>
              <a:buChar char="•"/>
              <a:defRPr kumimoji="0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011680" indent="-182880" algn="l" rtl="0" eaLnBrk="1" latinLnBrk="0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60000"/>
              <a:buFont typeface="Wingdings"/>
              <a:buChar char="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286000" indent="-182880" algn="l" rtl="0" eaLnBrk="1" latinLnBrk="0" hangingPunct="1">
              <a:spcBef>
                <a:spcPct val="20000"/>
              </a:spcBef>
              <a:buClr>
                <a:schemeClr val="accent2"/>
              </a:buClr>
              <a:buChar char="•"/>
              <a:defRPr kumimoji="0" sz="1400" kern="1200" cap="sm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56032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Char char="•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Speech </a:t>
            </a:r>
            <a:r>
              <a:rPr lang="en-US" smtClean="0"/>
              <a:t>discrimination</a:t>
            </a:r>
            <a:endParaRPr lang="en-US"/>
          </a:p>
          <a:p>
            <a:r>
              <a:rPr lang="en-US"/>
              <a:t>Optics</a:t>
            </a:r>
          </a:p>
          <a:p>
            <a:r>
              <a:rPr lang="en-US" smtClean="0"/>
              <a:t>Fractals</a:t>
            </a:r>
            <a:endParaRPr lang="en-US"/>
          </a:p>
          <a:p>
            <a:r>
              <a:rPr lang="en-US"/>
              <a:t>Turbulence</a:t>
            </a:r>
          </a:p>
          <a:p>
            <a:r>
              <a:rPr lang="en-US" smtClean="0"/>
              <a:t>Earthquake-prediction</a:t>
            </a:r>
            <a:endParaRPr lang="en-US"/>
          </a:p>
          <a:p>
            <a:r>
              <a:rPr lang="en-US"/>
              <a:t>Radar</a:t>
            </a:r>
          </a:p>
          <a:p>
            <a:r>
              <a:rPr lang="en-US"/>
              <a:t>Human vision</a:t>
            </a:r>
          </a:p>
          <a:p>
            <a:endParaRPr lang="en-US" sz="2800"/>
          </a:p>
          <a:p>
            <a:endParaRPr lang="en-US" sz="2800"/>
          </a:p>
        </p:txBody>
      </p:sp>
      <p:sp>
        <p:nvSpPr>
          <p:cNvPr id="3" name="TextBox 2"/>
          <p:cNvSpPr txBox="1"/>
          <p:nvPr/>
        </p:nvSpPr>
        <p:spPr>
          <a:xfrm>
            <a:off x="398004" y="4216400"/>
            <a:ext cx="8225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74320" indent="-274320">
              <a:spcBef>
                <a:spcPts val="600"/>
              </a:spcBef>
              <a:buClr>
                <a:schemeClr val="accent1"/>
              </a:buClr>
              <a:buSzPct val="70000"/>
              <a:buFont typeface="Wingdings"/>
              <a:buChar char=""/>
            </a:pPr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Pure mathematics applications such as solving partial differential equations</a:t>
            </a:r>
          </a:p>
        </p:txBody>
      </p:sp>
    </p:spTree>
    <p:extLst>
      <p:ext uri="{BB962C8B-B14F-4D97-AF65-F5344CB8AC3E}">
        <p14:creationId xmlns:p14="http://schemas.microsoft.com/office/powerpoint/2010/main" val="1741286732"/>
      </p:ext>
    </p:extLst>
  </p:cSld>
  <p:clrMapOvr>
    <a:masterClrMapping/>
  </p:clrMapOvr>
  <p:transition spd="slow">
    <p:random/>
  </p:transition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mtClean="0"/>
              <a:t>WAVELET TRANSFORM APPLICATION</a:t>
            </a:r>
            <a:endParaRPr lang="en-US"/>
          </a:p>
        </p:txBody>
      </p:sp>
      <p:sp>
        <p:nvSpPr>
          <p:cNvPr id="5" name="Content Placeholder 2"/>
          <p:cNvSpPr>
            <a:spLocks noGrp="1"/>
          </p:cNvSpPr>
          <p:nvPr>
            <p:ph sz="quarter" idx="1"/>
          </p:nvPr>
        </p:nvSpPr>
        <p:spPr>
          <a:xfrm>
            <a:off x="401137" y="641295"/>
            <a:ext cx="8077200" cy="5559552"/>
          </a:xfrm>
        </p:spPr>
        <p:txBody>
          <a:bodyPr>
            <a:normAutofit/>
          </a:bodyPr>
          <a:lstStyle/>
          <a:p>
            <a:r>
              <a:rPr lang="en-US" altLang="zh-TW" smtClean="0"/>
              <a:t>Compress image: JPEG 2000</a:t>
            </a:r>
          </a:p>
          <a:p>
            <a:r>
              <a:rPr lang="en-US" altLang="zh-TW" smtClean="0"/>
              <a:t>Compress video</a:t>
            </a:r>
          </a:p>
          <a:p>
            <a:r>
              <a:rPr lang="en-US" altLang="zh-TW" smtClean="0"/>
              <a:t>Compress speech/audio</a:t>
            </a:r>
          </a:p>
          <a:p>
            <a:r>
              <a:rPr lang="en-US" altLang="zh-TW"/>
              <a:t>Store digital Fingerprints</a:t>
            </a:r>
          </a:p>
          <a:p>
            <a:r>
              <a:rPr lang="en-US" altLang="zh-TW" smtClean="0"/>
              <a:t>Fingerprints authentication</a:t>
            </a:r>
          </a:p>
          <a:p>
            <a:r>
              <a:rPr lang="en-US" altLang="zh-TW" smtClean="0"/>
              <a:t>Reduce noise</a:t>
            </a:r>
          </a:p>
          <a:p>
            <a:r>
              <a:rPr lang="en-US" altLang="zh-TW" smtClean="0"/>
              <a:t>Edge detection</a:t>
            </a:r>
          </a:p>
          <a:p>
            <a:r>
              <a:rPr lang="en-US" altLang="zh-TW" smtClean="0"/>
              <a:t>…</a:t>
            </a:r>
            <a:endParaRPr lang="en-US" altLang="zh-TW"/>
          </a:p>
          <a:p>
            <a:endParaRPr lang="en-US" altLang="zh-TW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3B8E435-5DF5-44DE-83D2-9F90DF09A99B}" type="slidenum">
              <a:rPr lang="en-US" smtClean="0"/>
              <a:pPr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077828"/>
      </p:ext>
    </p:extLst>
  </p:cSld>
  <p:clrMapOvr>
    <a:masterClrMapping/>
  </p:clrMapOvr>
  <p:transition spd="slow">
    <p:random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mtClean="0"/>
              <a:t>SHORT-TIME FOURIER TRANSFORM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401137" y="641295"/>
                <a:ext cx="8077200" cy="5559552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altLang="zh-TW" smtClean="0"/>
                  <a:t>Time-Frequency analysis:</a:t>
                </a:r>
              </a:p>
              <a:p>
                <a:pPr marL="0" indent="0">
                  <a:lnSpc>
                    <a:spcPct val="90000"/>
                  </a:lnSpc>
                  <a:buNone/>
                </a:pPr>
                <a:r>
                  <a:rPr lang="en-US" altLang="zh-TW" smtClean="0"/>
                  <a:t>	 STFT (Dennis </a:t>
                </a:r>
                <a:r>
                  <a:rPr lang="en-US" altLang="zh-TW"/>
                  <a:t>Gabor 1946</a:t>
                </a:r>
                <a:r>
                  <a:rPr lang="en-US" altLang="zh-TW" smtClean="0"/>
                  <a:t>).</a:t>
                </a:r>
                <a:endParaRPr lang="en-US" altLang="zh-TW"/>
              </a:p>
              <a:p>
                <a:endParaRPr lang="en-US" smtClean="0"/>
              </a:p>
              <a:p>
                <a:endParaRPr lang="en-US" smtClean="0"/>
              </a:p>
              <a:p>
                <a:endParaRPr lang="en-US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𝑺𝑻𝑭𝑻</m:t>
                      </m:r>
                      <m:d>
                        <m:dPr>
                          <m:begChr m:val="{"/>
                          <m:endChr m:val="}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  <m:d>
                        <m:dPr>
                          <m:begChr m:val="{"/>
                          <m:endChr m:val="}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𝑋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subSup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−∞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𝜔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lang="en-US" dirty="0" smtClean="0"/>
              </a:p>
            </p:txBody>
          </p:sp>
        </mc:Choice>
        <mc:Fallback xmlns="">
          <p:sp>
            <p:nvSpPr>
              <p:cNvPr id="5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401137" y="641295"/>
                <a:ext cx="8077200" cy="5559552"/>
              </a:xfrm>
              <a:blipFill rotWithShape="0">
                <a:blip r:embed="rId3"/>
                <a:stretch>
                  <a:fillRect l="-377" t="-14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3B8E435-5DF5-44DE-83D2-9F90DF09A99B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6" name="Text Box 7"/>
          <p:cNvSpPr txBox="1">
            <a:spLocks noChangeArrowheads="1"/>
          </p:cNvSpPr>
          <p:nvPr/>
        </p:nvSpPr>
        <p:spPr bwMode="auto">
          <a:xfrm>
            <a:off x="1301750" y="1685925"/>
            <a:ext cx="1196975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000">
                <a:latin typeface="Times New Roman" panose="02020603050405020304" pitchFamily="18" charset="0"/>
              </a:rPr>
              <a:t>Time </a:t>
            </a:r>
          </a:p>
          <a:p>
            <a:pPr algn="ctr"/>
            <a:r>
              <a:rPr lang="en-US" sz="2000">
                <a:latin typeface="Times New Roman" panose="02020603050405020304" pitchFamily="18" charset="0"/>
              </a:rPr>
              <a:t>parameter</a:t>
            </a:r>
          </a:p>
        </p:txBody>
      </p:sp>
      <p:sp>
        <p:nvSpPr>
          <p:cNvPr id="7" name="Text Box 9"/>
          <p:cNvSpPr txBox="1">
            <a:spLocks noChangeArrowheads="1"/>
          </p:cNvSpPr>
          <p:nvPr/>
        </p:nvSpPr>
        <p:spPr bwMode="auto">
          <a:xfrm>
            <a:off x="2590800" y="1676400"/>
            <a:ext cx="1255713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000">
                <a:latin typeface="Times New Roman" panose="02020603050405020304" pitchFamily="18" charset="0"/>
              </a:rPr>
              <a:t>Frequency</a:t>
            </a:r>
          </a:p>
          <a:p>
            <a:pPr algn="ctr"/>
            <a:r>
              <a:rPr lang="en-US" sz="2000">
                <a:latin typeface="Times New Roman" panose="02020603050405020304" pitchFamily="18" charset="0"/>
              </a:rPr>
              <a:t>parameter</a:t>
            </a:r>
          </a:p>
        </p:txBody>
      </p:sp>
      <p:sp>
        <p:nvSpPr>
          <p:cNvPr id="9" name="Text Box 11"/>
          <p:cNvSpPr txBox="1">
            <a:spLocks noChangeArrowheads="1"/>
          </p:cNvSpPr>
          <p:nvPr/>
        </p:nvSpPr>
        <p:spPr bwMode="auto">
          <a:xfrm>
            <a:off x="4478337" y="1749425"/>
            <a:ext cx="1389063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000">
                <a:latin typeface="Times New Roman" panose="02020603050405020304" pitchFamily="18" charset="0"/>
              </a:rPr>
              <a:t>Signal to </a:t>
            </a:r>
          </a:p>
          <a:p>
            <a:pPr algn="ctr"/>
            <a:r>
              <a:rPr lang="en-US" sz="2000">
                <a:latin typeface="Times New Roman" panose="02020603050405020304" pitchFamily="18" charset="0"/>
              </a:rPr>
              <a:t>be analyzed</a:t>
            </a:r>
          </a:p>
        </p:txBody>
      </p:sp>
      <p:sp>
        <p:nvSpPr>
          <p:cNvPr id="10" name="Text Box 17"/>
          <p:cNvSpPr txBox="1">
            <a:spLocks noChangeArrowheads="1"/>
          </p:cNvSpPr>
          <p:nvPr/>
        </p:nvSpPr>
        <p:spPr bwMode="auto">
          <a:xfrm>
            <a:off x="6429375" y="1825625"/>
            <a:ext cx="1766888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000">
                <a:latin typeface="Times New Roman" panose="02020603050405020304" pitchFamily="18" charset="0"/>
              </a:rPr>
              <a:t>FT Kernel</a:t>
            </a:r>
          </a:p>
          <a:p>
            <a:pPr algn="ctr"/>
            <a:r>
              <a:rPr lang="en-US" sz="2000">
                <a:latin typeface="Times New Roman" panose="02020603050405020304" pitchFamily="18" charset="0"/>
              </a:rPr>
              <a:t>(basis function)</a:t>
            </a:r>
          </a:p>
        </p:txBody>
      </p:sp>
      <p:sp>
        <p:nvSpPr>
          <p:cNvPr id="11" name="Line 6"/>
          <p:cNvSpPr>
            <a:spLocks noChangeShapeType="1"/>
          </p:cNvSpPr>
          <p:nvPr/>
        </p:nvSpPr>
        <p:spPr bwMode="auto">
          <a:xfrm>
            <a:off x="2108201" y="2371929"/>
            <a:ext cx="390524" cy="60310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" name="Line 8"/>
          <p:cNvSpPr>
            <a:spLocks noChangeShapeType="1"/>
          </p:cNvSpPr>
          <p:nvPr/>
        </p:nvSpPr>
        <p:spPr bwMode="auto">
          <a:xfrm flipH="1">
            <a:off x="2841331" y="2322715"/>
            <a:ext cx="376531" cy="63326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" name="Line 10"/>
          <p:cNvSpPr>
            <a:spLocks noChangeShapeType="1"/>
          </p:cNvSpPr>
          <p:nvPr/>
        </p:nvSpPr>
        <p:spPr bwMode="auto">
          <a:xfrm>
            <a:off x="5257799" y="2451100"/>
            <a:ext cx="179137" cy="56059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" name="Line 16"/>
          <p:cNvSpPr>
            <a:spLocks noChangeShapeType="1"/>
          </p:cNvSpPr>
          <p:nvPr/>
        </p:nvSpPr>
        <p:spPr bwMode="auto">
          <a:xfrm flipH="1">
            <a:off x="7112794" y="2421933"/>
            <a:ext cx="200025" cy="6143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" name="Line 4"/>
          <p:cNvSpPr>
            <a:spLocks noChangeShapeType="1"/>
          </p:cNvSpPr>
          <p:nvPr/>
        </p:nvSpPr>
        <p:spPr bwMode="auto">
          <a:xfrm flipH="1" flipV="1">
            <a:off x="1524000" y="3465495"/>
            <a:ext cx="509588" cy="121763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 Box 5"/>
              <p:cNvSpPr txBox="1">
                <a:spLocks noChangeArrowheads="1"/>
              </p:cNvSpPr>
              <p:nvPr/>
            </p:nvSpPr>
            <p:spPr bwMode="auto">
              <a:xfrm>
                <a:off x="1066800" y="4718050"/>
                <a:ext cx="2770188" cy="131127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r>
                  <a:rPr lang="en-US" sz="2000">
                    <a:latin typeface="Times New Roman" panose="02020603050405020304" pitchFamily="18" charset="0"/>
                  </a:rPr>
                  <a:t>STFT of signal x(t):</a:t>
                </a:r>
              </a:p>
              <a:p>
                <a:r>
                  <a:rPr lang="en-US" sz="2000">
                    <a:latin typeface="Times New Roman" panose="02020603050405020304" pitchFamily="18" charset="0"/>
                  </a:rPr>
                  <a:t>Computed for each </a:t>
                </a:r>
              </a:p>
              <a:p>
                <a:r>
                  <a:rPr lang="en-US" sz="2000">
                    <a:latin typeface="Times New Roman" panose="02020603050405020304" pitchFamily="18" charset="0"/>
                  </a:rPr>
                  <a:t>window centered at t=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endParaRPr lang="en-US" sz="2000">
                  <a:latin typeface="Times New Roman" panose="02020603050405020304" pitchFamily="18" charset="0"/>
                </a:endParaRPr>
              </a:p>
              <a:p>
                <a:endParaRPr lang="en-US" sz="2000">
                  <a:latin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6" name="Text 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66800" y="4718050"/>
                <a:ext cx="2770188" cy="1311275"/>
              </a:xfrm>
              <a:prstGeom prst="rect">
                <a:avLst/>
              </a:prstGeom>
              <a:blipFill rotWithShape="0">
                <a:blip r:embed="rId4"/>
                <a:stretch>
                  <a:fillRect l="-2203" t="-2791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Line 12"/>
          <p:cNvSpPr>
            <a:spLocks noChangeShapeType="1"/>
          </p:cNvSpPr>
          <p:nvPr/>
        </p:nvSpPr>
        <p:spPr bwMode="auto">
          <a:xfrm flipV="1">
            <a:off x="5480050" y="3535362"/>
            <a:ext cx="438150" cy="9890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" name="Text Box 13"/>
          <p:cNvSpPr txBox="1">
            <a:spLocks noChangeArrowheads="1"/>
          </p:cNvSpPr>
          <p:nvPr/>
        </p:nvSpPr>
        <p:spPr bwMode="auto">
          <a:xfrm>
            <a:off x="4398963" y="4748212"/>
            <a:ext cx="1382712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000">
                <a:latin typeface="Times New Roman" panose="02020603050405020304" pitchFamily="18" charset="0"/>
              </a:rPr>
              <a:t>Windowing</a:t>
            </a:r>
          </a:p>
          <a:p>
            <a:pPr algn="ctr"/>
            <a:r>
              <a:rPr lang="en-US" sz="2000">
                <a:latin typeface="Times New Roman" panose="02020603050405020304" pitchFamily="18" charset="0"/>
              </a:rPr>
              <a:t>function</a:t>
            </a:r>
          </a:p>
        </p:txBody>
      </p:sp>
      <p:sp>
        <p:nvSpPr>
          <p:cNvPr id="19" name="Line 14"/>
          <p:cNvSpPr>
            <a:spLocks noChangeShapeType="1"/>
          </p:cNvSpPr>
          <p:nvPr/>
        </p:nvSpPr>
        <p:spPr bwMode="auto">
          <a:xfrm flipH="1" flipV="1">
            <a:off x="6553200" y="3465495"/>
            <a:ext cx="746125" cy="119858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 Box 15"/>
              <p:cNvSpPr txBox="1">
                <a:spLocks noChangeArrowheads="1"/>
              </p:cNvSpPr>
              <p:nvPr/>
            </p:nvSpPr>
            <p:spPr bwMode="auto">
              <a:xfrm>
                <a:off x="6269038" y="4749800"/>
                <a:ext cx="2659062" cy="70167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ctr"/>
                <a:r>
                  <a:rPr lang="en-US" sz="2000">
                    <a:latin typeface="Times New Roman" panose="02020603050405020304" pitchFamily="18" charset="0"/>
                  </a:rPr>
                  <a:t>Windowing function </a:t>
                </a:r>
              </a:p>
              <a:p>
                <a:pPr algn="ctr"/>
                <a:r>
                  <a:rPr lang="en-US" sz="2000">
                    <a:latin typeface="Times New Roman" panose="02020603050405020304" pitchFamily="18" charset="0"/>
                  </a:rPr>
                  <a:t>centered at t=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endParaRPr lang="en-US" sz="2000">
                  <a:latin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0" name="Text 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269038" y="4749800"/>
                <a:ext cx="2659062" cy="701675"/>
              </a:xfrm>
              <a:prstGeom prst="rect">
                <a:avLst/>
              </a:prstGeom>
              <a:blipFill rotWithShape="0">
                <a:blip r:embed="rId5"/>
                <a:stretch>
                  <a:fillRect t="-4348" b="-15652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Picture 5" descr="Gabor_pic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6108" y="201630"/>
            <a:ext cx="969963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9264926"/>
      </p:ext>
    </p:extLst>
  </p:cSld>
  <p:clrMapOvr>
    <a:masterClrMapping/>
  </p:clrMapOvr>
  <p:transition spd="slow">
    <p:random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mtClean="0"/>
              <a:t>WAVELET TRANSFORM APPLICATION</a:t>
            </a:r>
            <a:endParaRPr lang="en-US"/>
          </a:p>
        </p:txBody>
      </p:sp>
      <p:sp>
        <p:nvSpPr>
          <p:cNvPr id="5" name="Content Placeholder 2"/>
          <p:cNvSpPr>
            <a:spLocks noGrp="1"/>
          </p:cNvSpPr>
          <p:nvPr>
            <p:ph sz="quarter" idx="1"/>
          </p:nvPr>
        </p:nvSpPr>
        <p:spPr>
          <a:xfrm>
            <a:off x="401137" y="641295"/>
            <a:ext cx="8077200" cy="5559552"/>
          </a:xfrm>
        </p:spPr>
        <p:txBody>
          <a:bodyPr>
            <a:normAutofit/>
          </a:bodyPr>
          <a:lstStyle/>
          <a:p>
            <a:r>
              <a:rPr lang="en-US"/>
              <a:t>Computer and </a:t>
            </a:r>
            <a:r>
              <a:rPr lang="en-US" smtClean="0"/>
              <a:t>Human Vision</a:t>
            </a:r>
          </a:p>
          <a:p>
            <a:pPr lvl="1"/>
            <a:r>
              <a:rPr lang="en-US" sz="2400" smtClean="0"/>
              <a:t>Goal: </a:t>
            </a:r>
            <a:r>
              <a:rPr lang="en-US" sz="2400" i="1" smtClean="0"/>
              <a:t>A</a:t>
            </a:r>
            <a:r>
              <a:rPr lang="en-US" sz="2400" smtClean="0"/>
              <a:t>rtificial </a:t>
            </a:r>
            <a:r>
              <a:rPr lang="en-US" sz="2400"/>
              <a:t>vision </a:t>
            </a:r>
            <a:r>
              <a:rPr lang="en-US" sz="2400" smtClean="0"/>
              <a:t>for robots</a:t>
            </a:r>
          </a:p>
          <a:p>
            <a:pPr lvl="1"/>
            <a:r>
              <a:rPr lang="en-US" sz="2400"/>
              <a:t>Marr Wavelet</a:t>
            </a:r>
            <a:r>
              <a:rPr lang="en-US" sz="2400" smtClean="0"/>
              <a:t>: intensity </a:t>
            </a:r>
            <a:r>
              <a:rPr lang="en-US" sz="2400"/>
              <a:t>changes at different scales in an </a:t>
            </a:r>
            <a:r>
              <a:rPr lang="en-US" sz="2400" smtClean="0"/>
              <a:t>image.</a:t>
            </a:r>
            <a:endParaRPr lang="en-US" sz="2400"/>
          </a:p>
          <a:p>
            <a:pPr lvl="1"/>
            <a:r>
              <a:rPr lang="en-US" sz="2400"/>
              <a:t>Image processing in the human has hierarchical structure </a:t>
            </a:r>
            <a:r>
              <a:rPr lang="en-US" sz="2400" smtClean="0"/>
              <a:t>of layers </a:t>
            </a:r>
            <a:r>
              <a:rPr lang="en-US" sz="2400"/>
              <a:t>of </a:t>
            </a:r>
            <a:r>
              <a:rPr lang="en-US" sz="2400" smtClean="0"/>
              <a:t>processing.</a:t>
            </a:r>
            <a:endParaRPr lang="en-US" sz="2400"/>
          </a:p>
          <a:p>
            <a:r>
              <a:rPr lang="en-US"/>
              <a:t>FBI </a:t>
            </a:r>
            <a:r>
              <a:rPr lang="en-US" smtClean="0"/>
              <a:t>Fingerprint Compression</a:t>
            </a:r>
          </a:p>
          <a:p>
            <a:pPr lvl="1"/>
            <a:r>
              <a:rPr lang="en-US" sz="2400" smtClean="0"/>
              <a:t>Goal: Compression </a:t>
            </a:r>
            <a:r>
              <a:rPr lang="en-US" sz="2400"/>
              <a:t>of 6MB </a:t>
            </a:r>
            <a:r>
              <a:rPr lang="en-US" sz="2400" smtClean="0"/>
              <a:t>for pair </a:t>
            </a:r>
            <a:r>
              <a:rPr lang="en-US" sz="2400"/>
              <a:t>of </a:t>
            </a:r>
            <a:r>
              <a:rPr lang="en-US" sz="2400" smtClean="0"/>
              <a:t>hands.</a:t>
            </a:r>
          </a:p>
          <a:p>
            <a:pPr lvl="1"/>
            <a:r>
              <a:rPr lang="en-US" sz="2400"/>
              <a:t>Choose the best </a:t>
            </a:r>
            <a:r>
              <a:rPr lang="en-US" sz="2400" smtClean="0"/>
              <a:t>wavelets.</a:t>
            </a:r>
            <a:endParaRPr lang="en-US" sz="2400"/>
          </a:p>
          <a:p>
            <a:pPr lvl="1"/>
            <a:r>
              <a:rPr lang="en-US" sz="2400"/>
              <a:t>Truncate coefficients below a </a:t>
            </a:r>
            <a:r>
              <a:rPr lang="en-US" sz="2400" smtClean="0"/>
              <a:t>threshold.</a:t>
            </a:r>
            <a:endParaRPr lang="en-US" sz="2400"/>
          </a:p>
          <a:p>
            <a:pPr lvl="1"/>
            <a:r>
              <a:rPr lang="en-US" sz="2400"/>
              <a:t>Sparse coding makes wavelets valuable tool </a:t>
            </a:r>
            <a:r>
              <a:rPr lang="en-US" sz="2400" smtClean="0"/>
              <a:t>in data </a:t>
            </a:r>
            <a:r>
              <a:rPr lang="en-US" sz="2400"/>
              <a:t>compression</a:t>
            </a:r>
            <a:r>
              <a:rPr lang="en-US" sz="2400" smtClean="0"/>
              <a:t>.</a:t>
            </a:r>
            <a:endParaRPr lang="en-US" altLang="zh-TW" sz="24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3B8E435-5DF5-44DE-83D2-9F90DF09A99B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678232"/>
      </p:ext>
    </p:extLst>
  </p:cSld>
  <p:clrMapOvr>
    <a:masterClrMapping/>
  </p:clrMapOvr>
  <p:transition spd="slow">
    <p:random/>
  </p:transition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mtClean="0"/>
              <a:t>WAVELET TRANSFORM APPLICATION</a:t>
            </a:r>
            <a:endParaRPr lang="en-US"/>
          </a:p>
        </p:txBody>
      </p:sp>
      <p:sp>
        <p:nvSpPr>
          <p:cNvPr id="5" name="Content Placeholder 2"/>
          <p:cNvSpPr>
            <a:spLocks noGrp="1"/>
          </p:cNvSpPr>
          <p:nvPr>
            <p:ph sz="quarter" idx="1"/>
          </p:nvPr>
        </p:nvSpPr>
        <p:spPr>
          <a:xfrm>
            <a:off x="401137" y="641294"/>
            <a:ext cx="8077200" cy="6064305"/>
          </a:xfrm>
        </p:spPr>
        <p:txBody>
          <a:bodyPr>
            <a:normAutofit lnSpcReduction="10000"/>
          </a:bodyPr>
          <a:lstStyle/>
          <a:p>
            <a:pPr>
              <a:lnSpc>
                <a:spcPct val="110000"/>
              </a:lnSpc>
            </a:pPr>
            <a:r>
              <a:rPr lang="en-US"/>
              <a:t>Denoising Noisy Data</a:t>
            </a:r>
          </a:p>
          <a:p>
            <a:pPr lvl="1">
              <a:lnSpc>
                <a:spcPct val="110000"/>
              </a:lnSpc>
            </a:pPr>
            <a:r>
              <a:rPr lang="en-US" sz="2400" smtClean="0"/>
              <a:t>Goal: Recovering </a:t>
            </a:r>
            <a:r>
              <a:rPr lang="en-US" sz="2400"/>
              <a:t>a true signal </a:t>
            </a:r>
            <a:r>
              <a:rPr lang="en-US" sz="2400" smtClean="0"/>
              <a:t>from noisy data.</a:t>
            </a:r>
            <a:endParaRPr lang="en-US" sz="2400"/>
          </a:p>
          <a:p>
            <a:pPr lvl="1">
              <a:lnSpc>
                <a:spcPct val="110000"/>
              </a:lnSpc>
            </a:pPr>
            <a:r>
              <a:rPr lang="en-US" sz="2400"/>
              <a:t>Wavelet shrinkage and Thresholding </a:t>
            </a:r>
            <a:r>
              <a:rPr lang="en-US" sz="2400" smtClean="0"/>
              <a:t>methods.</a:t>
            </a:r>
            <a:endParaRPr lang="en-US" sz="2400"/>
          </a:p>
          <a:p>
            <a:pPr lvl="1">
              <a:lnSpc>
                <a:spcPct val="110000"/>
              </a:lnSpc>
            </a:pPr>
            <a:r>
              <a:rPr lang="en-US" sz="2400"/>
              <a:t>Signal is transformed using </a:t>
            </a:r>
            <a:r>
              <a:rPr lang="en-US" sz="2400" smtClean="0"/>
              <a:t>Coiflets, </a:t>
            </a:r>
            <a:r>
              <a:rPr lang="en-US" sz="2400"/>
              <a:t>thresholded and </a:t>
            </a:r>
            <a:r>
              <a:rPr lang="en-US" sz="2400" smtClean="0"/>
              <a:t>inverse-transformed.</a:t>
            </a:r>
            <a:endParaRPr lang="en-US" sz="2400"/>
          </a:p>
          <a:p>
            <a:pPr lvl="1">
              <a:lnSpc>
                <a:spcPct val="110000"/>
              </a:lnSpc>
            </a:pPr>
            <a:r>
              <a:rPr lang="en-US" sz="2400"/>
              <a:t>No smoothing of sharp structures required, one step </a:t>
            </a:r>
            <a:r>
              <a:rPr lang="en-US" sz="2400" smtClean="0"/>
              <a:t>forward.</a:t>
            </a:r>
            <a:endParaRPr lang="en-US" sz="2400"/>
          </a:p>
          <a:p>
            <a:pPr marL="274320" lvl="1">
              <a:lnSpc>
                <a:spcPct val="110000"/>
              </a:lnSpc>
              <a:spcBef>
                <a:spcPts val="600"/>
              </a:spcBef>
              <a:buSzPct val="70000"/>
              <a:buFont typeface="Wingdings"/>
              <a:buChar char=""/>
            </a:pPr>
            <a:r>
              <a:rPr lang="en-US" sz="2400"/>
              <a:t>Musical Tones</a:t>
            </a:r>
          </a:p>
          <a:p>
            <a:pPr lvl="1">
              <a:lnSpc>
                <a:spcPct val="110000"/>
              </a:lnSpc>
            </a:pPr>
            <a:r>
              <a:rPr lang="en-US" sz="2400" smtClean="0"/>
              <a:t>Goal: </a:t>
            </a:r>
            <a:r>
              <a:rPr lang="en-US" sz="2400"/>
              <a:t>Sound </a:t>
            </a:r>
            <a:r>
              <a:rPr lang="en-US" sz="2400" smtClean="0"/>
              <a:t>synthesis.</a:t>
            </a:r>
            <a:endParaRPr lang="en-US" sz="2400"/>
          </a:p>
          <a:p>
            <a:pPr lvl="1">
              <a:lnSpc>
                <a:spcPct val="110000"/>
              </a:lnSpc>
            </a:pPr>
            <a:r>
              <a:rPr lang="en-US" sz="2400"/>
              <a:t>Notes from instrument decomposed into wavelet packet coefficients. </a:t>
            </a:r>
          </a:p>
          <a:p>
            <a:pPr lvl="1">
              <a:lnSpc>
                <a:spcPct val="110000"/>
              </a:lnSpc>
            </a:pPr>
            <a:r>
              <a:rPr lang="en-US" sz="2400"/>
              <a:t>Reproducing the note requires reloading those coefficients into wavelet packet </a:t>
            </a:r>
            <a:r>
              <a:rPr lang="en-US" sz="2400" smtClean="0"/>
              <a:t>generator.</a:t>
            </a:r>
            <a:endParaRPr lang="en-US" sz="2400"/>
          </a:p>
          <a:p>
            <a:pPr lvl="1">
              <a:lnSpc>
                <a:spcPct val="110000"/>
              </a:lnSpc>
            </a:pPr>
            <a:r>
              <a:rPr lang="en-US" sz="2400"/>
              <a:t>Wavelet-packet-based music </a:t>
            </a:r>
            <a:r>
              <a:rPr lang="en-US" sz="2400" smtClean="0"/>
              <a:t>synthesizer.</a:t>
            </a:r>
            <a:endParaRPr lang="en-US" sz="24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3B8E435-5DF5-44DE-83D2-9F90DF09A99B}" type="slidenum">
              <a:rPr lang="en-US" smtClean="0"/>
              <a:pPr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041042"/>
      </p:ext>
    </p:extLst>
  </p:cSld>
  <p:clrMapOvr>
    <a:masterClrMapping/>
  </p:clrMapOvr>
  <p:transition spd="slow">
    <p:random/>
  </p:transition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76200"/>
            <a:ext cx="8839200" cy="487362"/>
          </a:xfrm>
        </p:spPr>
        <p:txBody>
          <a:bodyPr>
            <a:noAutofit/>
          </a:bodyPr>
          <a:lstStyle/>
          <a:p>
            <a:r>
              <a:rPr lang="en-US" sz="2600"/>
              <a:t>Wavelet Transform Coding for Image Compression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3B8E435-5DF5-44DE-83D2-9F90DF09A99B}" type="slidenum">
              <a:rPr lang="en-US" smtClean="0"/>
              <a:pPr/>
              <a:t>62</a:t>
            </a:fld>
            <a:endParaRPr lang="en-US"/>
          </a:p>
        </p:txBody>
      </p:sp>
      <p:grpSp>
        <p:nvGrpSpPr>
          <p:cNvPr id="7" name="Group 4"/>
          <p:cNvGrpSpPr>
            <a:grpSpLocks/>
          </p:cNvGrpSpPr>
          <p:nvPr/>
        </p:nvGrpSpPr>
        <p:grpSpPr bwMode="auto">
          <a:xfrm>
            <a:off x="1042988" y="762000"/>
            <a:ext cx="7034213" cy="4800600"/>
            <a:chOff x="1137" y="480"/>
            <a:chExt cx="4431" cy="3024"/>
          </a:xfrm>
        </p:grpSpPr>
        <p:sp>
          <p:nvSpPr>
            <p:cNvPr id="8" name="Rectangle 5"/>
            <p:cNvSpPr>
              <a:spLocks noChangeArrowheads="1"/>
            </p:cNvSpPr>
            <p:nvPr/>
          </p:nvSpPr>
          <p:spPr bwMode="auto">
            <a:xfrm>
              <a:off x="2304" y="720"/>
              <a:ext cx="3216" cy="864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Rectangle 6"/>
            <p:cNvSpPr>
              <a:spLocks noChangeArrowheads="1"/>
            </p:cNvSpPr>
            <p:nvPr/>
          </p:nvSpPr>
          <p:spPr bwMode="auto">
            <a:xfrm>
              <a:off x="3024" y="2640"/>
              <a:ext cx="2544" cy="864"/>
            </a:xfrm>
            <a:prstGeom prst="rect">
              <a:avLst/>
            </a:prstGeom>
            <a:solidFill>
              <a:srgbClr val="CC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Rectangle 7"/>
            <p:cNvSpPr>
              <a:spLocks noChangeArrowheads="1"/>
            </p:cNvSpPr>
            <p:nvPr/>
          </p:nvSpPr>
          <p:spPr bwMode="auto">
            <a:xfrm>
              <a:off x="2544" y="864"/>
              <a:ext cx="816" cy="576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>
                  <a:latin typeface="Arial" panose="020B0604020202020204" pitchFamily="34" charset="0"/>
                  <a:cs typeface="Arial" panose="020B0604020202020204" pitchFamily="34" charset="0"/>
                </a:rPr>
                <a:t>Wavelet </a:t>
              </a:r>
            </a:p>
            <a:p>
              <a:pPr algn="ctr"/>
              <a:r>
                <a:rPr lang="en-US">
                  <a:latin typeface="Arial" panose="020B0604020202020204" pitchFamily="34" charset="0"/>
                  <a:cs typeface="Arial" panose="020B0604020202020204" pitchFamily="34" charset="0"/>
                </a:rPr>
                <a:t>transform</a:t>
              </a:r>
            </a:p>
          </p:txBody>
        </p:sp>
        <p:sp>
          <p:nvSpPr>
            <p:cNvPr id="11" name="Rectangle 8"/>
            <p:cNvSpPr>
              <a:spLocks noChangeArrowheads="1"/>
            </p:cNvSpPr>
            <p:nvPr/>
          </p:nvSpPr>
          <p:spPr bwMode="auto">
            <a:xfrm>
              <a:off x="3552" y="960"/>
              <a:ext cx="864" cy="384"/>
            </a:xfrm>
            <a:prstGeom prst="rect">
              <a:avLst/>
            </a:prstGeom>
            <a:solidFill>
              <a:srgbClr val="CC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>
                  <a:latin typeface="Arial" panose="020B0604020202020204" pitchFamily="34" charset="0"/>
                  <a:cs typeface="Arial" panose="020B0604020202020204" pitchFamily="34" charset="0"/>
                </a:rPr>
                <a:t>Quantizer</a:t>
              </a:r>
            </a:p>
          </p:txBody>
        </p:sp>
        <p:sp>
          <p:nvSpPr>
            <p:cNvPr id="12" name="Rectangle 9"/>
            <p:cNvSpPr>
              <a:spLocks noChangeArrowheads="1"/>
            </p:cNvSpPr>
            <p:nvPr/>
          </p:nvSpPr>
          <p:spPr bwMode="auto">
            <a:xfrm>
              <a:off x="4608" y="888"/>
              <a:ext cx="864" cy="528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>
                  <a:latin typeface="Arial" panose="020B0604020202020204" pitchFamily="34" charset="0"/>
                  <a:cs typeface="Arial" panose="020B0604020202020204" pitchFamily="34" charset="0"/>
                </a:rPr>
                <a:t>Symbol</a:t>
              </a:r>
            </a:p>
            <a:p>
              <a:pPr algn="ctr"/>
              <a:r>
                <a:rPr lang="en-US">
                  <a:latin typeface="Arial" panose="020B0604020202020204" pitchFamily="34" charset="0"/>
                  <a:cs typeface="Arial" panose="020B0604020202020204" pitchFamily="34" charset="0"/>
                </a:rPr>
                <a:t>encoder</a:t>
              </a:r>
            </a:p>
          </p:txBody>
        </p:sp>
        <p:sp>
          <p:nvSpPr>
            <p:cNvPr id="13" name="Text Box 10"/>
            <p:cNvSpPr txBox="1">
              <a:spLocks noChangeArrowheads="1"/>
            </p:cNvSpPr>
            <p:nvPr/>
          </p:nvSpPr>
          <p:spPr bwMode="auto">
            <a:xfrm>
              <a:off x="1137" y="864"/>
              <a:ext cx="876" cy="4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>
                  <a:latin typeface="Arial" panose="020B0604020202020204" pitchFamily="34" charset="0"/>
                  <a:cs typeface="Arial" panose="020B0604020202020204" pitchFamily="34" charset="0"/>
                </a:rPr>
                <a:t>Input image</a:t>
              </a:r>
            </a:p>
            <a:p>
              <a:pPr algn="ctr"/>
              <a:r>
                <a:rPr lang="en-US">
                  <a:latin typeface="Arial" panose="020B0604020202020204" pitchFamily="34" charset="0"/>
                  <a:cs typeface="Arial" panose="020B0604020202020204" pitchFamily="34" charset="0"/>
                </a:rPr>
                <a:t>(NxN)</a:t>
              </a:r>
            </a:p>
          </p:txBody>
        </p:sp>
        <p:sp>
          <p:nvSpPr>
            <p:cNvPr id="14" name="Text Box 11"/>
            <p:cNvSpPr txBox="1">
              <a:spLocks noChangeArrowheads="1"/>
            </p:cNvSpPr>
            <p:nvPr/>
          </p:nvSpPr>
          <p:spPr bwMode="auto">
            <a:xfrm>
              <a:off x="4565" y="1834"/>
              <a:ext cx="940" cy="4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>
                  <a:latin typeface="Arial" panose="020B0604020202020204" pitchFamily="34" charset="0"/>
                  <a:cs typeface="Arial" panose="020B0604020202020204" pitchFamily="34" charset="0"/>
                </a:rPr>
                <a:t>Compressed</a:t>
              </a:r>
            </a:p>
            <a:p>
              <a:pPr algn="ctr"/>
              <a:r>
                <a:rPr lang="en-US">
                  <a:latin typeface="Arial" panose="020B0604020202020204" pitchFamily="34" charset="0"/>
                  <a:cs typeface="Arial" panose="020B0604020202020204" pitchFamily="34" charset="0"/>
                </a:rPr>
                <a:t>image</a:t>
              </a:r>
            </a:p>
          </p:txBody>
        </p:sp>
        <p:sp>
          <p:nvSpPr>
            <p:cNvPr id="15" name="Rectangle 12"/>
            <p:cNvSpPr>
              <a:spLocks noChangeArrowheads="1"/>
            </p:cNvSpPr>
            <p:nvPr/>
          </p:nvSpPr>
          <p:spPr bwMode="auto">
            <a:xfrm>
              <a:off x="3216" y="2736"/>
              <a:ext cx="1008" cy="672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>
                  <a:latin typeface="Arial" panose="020B0604020202020204" pitchFamily="34" charset="0"/>
                  <a:cs typeface="Arial" panose="020B0604020202020204" pitchFamily="34" charset="0"/>
                </a:rPr>
                <a:t>Inverse </a:t>
              </a:r>
            </a:p>
            <a:p>
              <a:pPr algn="ctr"/>
              <a:r>
                <a:rPr lang="en-US">
                  <a:latin typeface="Arial" panose="020B0604020202020204" pitchFamily="34" charset="0"/>
                  <a:cs typeface="Arial" panose="020B0604020202020204" pitchFamily="34" charset="0"/>
                </a:rPr>
                <a:t>wavelet</a:t>
              </a:r>
            </a:p>
            <a:p>
              <a:pPr algn="ctr"/>
              <a:r>
                <a:rPr lang="en-US">
                  <a:latin typeface="Arial" panose="020B0604020202020204" pitchFamily="34" charset="0"/>
                  <a:cs typeface="Arial" panose="020B0604020202020204" pitchFamily="34" charset="0"/>
                </a:rPr>
                <a:t>transform</a:t>
              </a:r>
            </a:p>
          </p:txBody>
        </p:sp>
        <p:sp>
          <p:nvSpPr>
            <p:cNvPr id="16" name="Rectangle 13"/>
            <p:cNvSpPr>
              <a:spLocks noChangeArrowheads="1"/>
            </p:cNvSpPr>
            <p:nvPr/>
          </p:nvSpPr>
          <p:spPr bwMode="auto">
            <a:xfrm>
              <a:off x="4608" y="2808"/>
              <a:ext cx="864" cy="528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>
                  <a:latin typeface="Arial" panose="020B0604020202020204" pitchFamily="34" charset="0"/>
                  <a:cs typeface="Arial" panose="020B0604020202020204" pitchFamily="34" charset="0"/>
                </a:rPr>
                <a:t>Symbol</a:t>
              </a:r>
            </a:p>
            <a:p>
              <a:pPr algn="ctr"/>
              <a:r>
                <a:rPr lang="en-US">
                  <a:latin typeface="Arial" panose="020B0604020202020204" pitchFamily="34" charset="0"/>
                  <a:cs typeface="Arial" panose="020B0604020202020204" pitchFamily="34" charset="0"/>
                </a:rPr>
                <a:t>decoder</a:t>
              </a:r>
            </a:p>
          </p:txBody>
        </p:sp>
        <p:cxnSp>
          <p:nvCxnSpPr>
            <p:cNvPr id="17" name="AutoShape 14"/>
            <p:cNvCxnSpPr>
              <a:cxnSpLocks noChangeShapeType="1"/>
              <a:stCxn id="10" idx="3"/>
              <a:endCxn id="11" idx="1"/>
            </p:cNvCxnSpPr>
            <p:nvPr/>
          </p:nvCxnSpPr>
          <p:spPr bwMode="auto">
            <a:xfrm>
              <a:off x="3360" y="1152"/>
              <a:ext cx="192" cy="0"/>
            </a:xfrm>
            <a:prstGeom prst="straightConnector1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AutoShape 15"/>
            <p:cNvCxnSpPr>
              <a:cxnSpLocks noChangeShapeType="1"/>
              <a:stCxn id="11" idx="3"/>
              <a:endCxn id="12" idx="1"/>
            </p:cNvCxnSpPr>
            <p:nvPr/>
          </p:nvCxnSpPr>
          <p:spPr bwMode="auto">
            <a:xfrm>
              <a:off x="4416" y="1152"/>
              <a:ext cx="192" cy="0"/>
            </a:xfrm>
            <a:prstGeom prst="straightConnector1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9" name="Line 16"/>
            <p:cNvSpPr>
              <a:spLocks noChangeShapeType="1"/>
            </p:cNvSpPr>
            <p:nvPr/>
          </p:nvSpPr>
          <p:spPr bwMode="auto">
            <a:xfrm>
              <a:off x="5040" y="1440"/>
              <a:ext cx="0" cy="432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Line 17"/>
            <p:cNvSpPr>
              <a:spLocks noChangeShapeType="1"/>
            </p:cNvSpPr>
            <p:nvPr/>
          </p:nvSpPr>
          <p:spPr bwMode="auto">
            <a:xfrm>
              <a:off x="5040" y="2400"/>
              <a:ext cx="0" cy="432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Line 18"/>
            <p:cNvSpPr>
              <a:spLocks noChangeShapeType="1"/>
            </p:cNvSpPr>
            <p:nvPr/>
          </p:nvSpPr>
          <p:spPr bwMode="auto">
            <a:xfrm>
              <a:off x="2064" y="1152"/>
              <a:ext cx="240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22" name="AutoShape 19"/>
            <p:cNvCxnSpPr>
              <a:cxnSpLocks noChangeShapeType="1"/>
              <a:stCxn id="16" idx="1"/>
              <a:endCxn id="15" idx="3"/>
            </p:cNvCxnSpPr>
            <p:nvPr/>
          </p:nvCxnSpPr>
          <p:spPr bwMode="auto">
            <a:xfrm flipH="1">
              <a:off x="4224" y="3072"/>
              <a:ext cx="384" cy="0"/>
            </a:xfrm>
            <a:prstGeom prst="straightConnector1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3" name="Text Box 20"/>
            <p:cNvSpPr txBox="1">
              <a:spLocks noChangeArrowheads="1"/>
            </p:cNvSpPr>
            <p:nvPr/>
          </p:nvSpPr>
          <p:spPr bwMode="auto">
            <a:xfrm>
              <a:off x="1564" y="2813"/>
              <a:ext cx="1094" cy="4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>
                  <a:latin typeface="Arial" panose="020B0604020202020204" pitchFamily="34" charset="0"/>
                  <a:cs typeface="Arial" panose="020B0604020202020204" pitchFamily="34" charset="0"/>
                </a:rPr>
                <a:t>Decompressed</a:t>
              </a:r>
            </a:p>
            <a:p>
              <a:pPr algn="ctr"/>
              <a:r>
                <a:rPr lang="en-US">
                  <a:latin typeface="Arial" panose="020B0604020202020204" pitchFamily="34" charset="0"/>
                  <a:cs typeface="Arial" panose="020B0604020202020204" pitchFamily="34" charset="0"/>
                </a:rPr>
                <a:t>image</a:t>
              </a:r>
            </a:p>
          </p:txBody>
        </p:sp>
        <p:cxnSp>
          <p:nvCxnSpPr>
            <p:cNvPr id="24" name="AutoShape 21"/>
            <p:cNvCxnSpPr>
              <a:cxnSpLocks noChangeShapeType="1"/>
            </p:cNvCxnSpPr>
            <p:nvPr/>
          </p:nvCxnSpPr>
          <p:spPr bwMode="auto">
            <a:xfrm flipH="1">
              <a:off x="2736" y="3085"/>
              <a:ext cx="288" cy="0"/>
            </a:xfrm>
            <a:prstGeom prst="straightConnector1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5" name="Text Box 22"/>
            <p:cNvSpPr txBox="1">
              <a:spLocks noChangeArrowheads="1"/>
            </p:cNvSpPr>
            <p:nvPr/>
          </p:nvSpPr>
          <p:spPr bwMode="auto">
            <a:xfrm>
              <a:off x="3888" y="2352"/>
              <a:ext cx="666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>
                  <a:latin typeface="Arial" panose="020B0604020202020204" pitchFamily="34" charset="0"/>
                  <a:cs typeface="Arial" panose="020B0604020202020204" pitchFamily="34" charset="0"/>
                </a:rPr>
                <a:t>Decoder</a:t>
              </a:r>
            </a:p>
          </p:txBody>
        </p:sp>
        <p:sp>
          <p:nvSpPr>
            <p:cNvPr id="26" name="Text Box 23"/>
            <p:cNvSpPr txBox="1">
              <a:spLocks noChangeArrowheads="1"/>
            </p:cNvSpPr>
            <p:nvPr/>
          </p:nvSpPr>
          <p:spPr bwMode="auto">
            <a:xfrm>
              <a:off x="2832" y="480"/>
              <a:ext cx="658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>
                  <a:latin typeface="Arial" panose="020B0604020202020204" pitchFamily="34" charset="0"/>
                  <a:cs typeface="Arial" panose="020B0604020202020204" pitchFamily="34" charset="0"/>
                </a:rPr>
                <a:t>Encoder</a:t>
              </a:r>
            </a:p>
          </p:txBody>
        </p:sp>
      </p:grpSp>
      <p:sp>
        <p:nvSpPr>
          <p:cNvPr id="27" name="Rectangle 26"/>
          <p:cNvSpPr/>
          <p:nvPr/>
        </p:nvSpPr>
        <p:spPr>
          <a:xfrm>
            <a:off x="743745" y="5927726"/>
            <a:ext cx="80692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0070C0"/>
                </a:solidFill>
              </a:rPr>
              <a:t>Unlike DFT and DCT, Wavelet transform is a multiresolution transform.</a:t>
            </a:r>
          </a:p>
        </p:txBody>
      </p:sp>
    </p:spTree>
    <p:extLst>
      <p:ext uri="{BB962C8B-B14F-4D97-AF65-F5344CB8AC3E}">
        <p14:creationId xmlns:p14="http://schemas.microsoft.com/office/powerpoint/2010/main" val="95174302"/>
      </p:ext>
    </p:extLst>
  </p:cSld>
  <p:clrMapOvr>
    <a:masterClrMapping/>
  </p:clrMapOvr>
  <p:transition spd="slow">
    <p:random/>
  </p:transition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mtClean="0"/>
              <a:t>DWT in JPEG 2000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3B8E435-5DF5-44DE-83D2-9F90DF09A99B}" type="slidenum">
              <a:rPr lang="en-US" smtClean="0"/>
              <a:pPr/>
              <a:t>63</a:t>
            </a:fld>
            <a:endParaRPr lang="en-US"/>
          </a:p>
        </p:txBody>
      </p:sp>
      <p:graphicFrame>
        <p:nvGraphicFramePr>
          <p:cNvPr id="6" name="Group 274"/>
          <p:cNvGraphicFramePr>
            <a:graphicFrameLocks noGrp="1"/>
          </p:cNvGraphicFramePr>
          <p:nvPr/>
        </p:nvGraphicFramePr>
        <p:xfrm>
          <a:off x="609600" y="1295400"/>
          <a:ext cx="7696200" cy="1513840"/>
        </p:xfrm>
        <a:graphic>
          <a:graphicData uri="http://schemas.openxmlformats.org/drawingml/2006/table">
            <a:tbl>
              <a:tblPr/>
              <a:tblGrid>
                <a:gridCol w="622300"/>
                <a:gridCol w="622300"/>
                <a:gridCol w="542925"/>
                <a:gridCol w="544512"/>
                <a:gridCol w="2487613"/>
                <a:gridCol w="700087"/>
                <a:gridCol w="777875"/>
                <a:gridCol w="698500"/>
                <a:gridCol w="700088"/>
              </a:tblGrid>
              <a:tr h="330200"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tx2"/>
                        </a:buClr>
                        <a:buSzPct val="9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3" panose="050401020108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A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tx2"/>
                        </a:buClr>
                        <a:buSzPct val="9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3" panose="050401020108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tx2"/>
                        </a:buClr>
                        <a:buSzPct val="9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3" panose="050401020108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C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tx2"/>
                        </a:buClr>
                        <a:buSzPct val="9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3" panose="050401020108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tx2"/>
                        </a:buClr>
                        <a:buSzPct val="9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3" panose="050401020108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zh-TW" altLang="zh-TW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新細明體" panose="02020500000000000000" pitchFamily="18" charset="-12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tx2"/>
                        </a:buClr>
                        <a:buSzPct val="9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3" panose="050401020108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A+B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tx2"/>
                        </a:buClr>
                        <a:buSzPct val="9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3" panose="050401020108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C+D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tx2"/>
                        </a:buClr>
                        <a:buSzPct val="9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3" panose="050401020108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A-B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tx2"/>
                        </a:buClr>
                        <a:buSzPct val="9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3" panose="050401020108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C-D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117600">
                <a:tc gridSpan="4"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tx2"/>
                        </a:buClr>
                        <a:buSzPct val="9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3" panose="050401020108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zh-TW" altLang="zh-TW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新細明體" panose="02020500000000000000" pitchFamily="18" charset="-12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tx2"/>
                        </a:buClr>
                        <a:buSzPct val="9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3" panose="050401020108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L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tx2"/>
                        </a:buClr>
                        <a:buSzPct val="9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3" panose="050401020108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H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向右箭號 6"/>
          <p:cNvSpPr/>
          <p:nvPr/>
        </p:nvSpPr>
        <p:spPr>
          <a:xfrm>
            <a:off x="3733800" y="1809750"/>
            <a:ext cx="857250" cy="500063"/>
          </a:xfrm>
          <a:prstGeom prst="rightArrow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9" name="文字方塊 8"/>
          <p:cNvSpPr txBox="1">
            <a:spLocks noChangeArrowheads="1"/>
          </p:cNvSpPr>
          <p:nvPr/>
        </p:nvSpPr>
        <p:spPr bwMode="auto">
          <a:xfrm>
            <a:off x="661987" y="666750"/>
            <a:ext cx="11430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Corbel" panose="020B0503020204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orbel" panose="020B0503020204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orbel" panose="020B0503020204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orbel" panose="020B0503020204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orbel" panose="020B0503020204020204" pitchFamily="34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rbel" panose="020B0503020204020204" pitchFamily="34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rbel" panose="020B0503020204020204" pitchFamily="34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rbel" panose="020B0503020204020204" pitchFamily="34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rbel" panose="020B0503020204020204" pitchFamily="34" charset="0"/>
                <a:ea typeface="新細明體" panose="02020500000000000000" pitchFamily="18" charset="-120"/>
              </a:defRPr>
            </a:lvl9pPr>
          </a:lstStyle>
          <a:p>
            <a:r>
              <a:rPr kumimoji="0" lang="en-US" altLang="zh-TW" sz="2400" b="1"/>
              <a:t>Step 1:</a:t>
            </a:r>
            <a:endParaRPr kumimoji="0" lang="zh-TW" altLang="en-US" sz="2400" b="1"/>
          </a:p>
        </p:txBody>
      </p:sp>
      <p:graphicFrame>
        <p:nvGraphicFramePr>
          <p:cNvPr id="10" name="Group 117"/>
          <p:cNvGraphicFramePr>
            <a:graphicFrameLocks noGrp="1"/>
          </p:cNvGraphicFramePr>
          <p:nvPr/>
        </p:nvGraphicFramePr>
        <p:xfrm>
          <a:off x="515437" y="3733800"/>
          <a:ext cx="7848600" cy="1463040"/>
        </p:xfrm>
        <a:graphic>
          <a:graphicData uri="http://schemas.openxmlformats.org/drawingml/2006/table">
            <a:tbl>
              <a:tblPr/>
              <a:tblGrid>
                <a:gridCol w="685800"/>
                <a:gridCol w="685800"/>
                <a:gridCol w="685800"/>
                <a:gridCol w="685800"/>
                <a:gridCol w="2362200"/>
                <a:gridCol w="685800"/>
                <a:gridCol w="685800"/>
                <a:gridCol w="685800"/>
                <a:gridCol w="685800"/>
              </a:tblGrid>
              <a:tr h="279400"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tx2"/>
                        </a:buClr>
                        <a:buSzPct val="9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3" panose="050401020108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20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tx2"/>
                        </a:buClr>
                        <a:buSzPct val="9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3" panose="050401020108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15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tx2"/>
                        </a:buClr>
                        <a:buSzPct val="9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3" panose="050401020108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30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tx2"/>
                        </a:buClr>
                        <a:buSzPct val="9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3" panose="050401020108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20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4"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tx2"/>
                        </a:buClr>
                        <a:buSzPct val="9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3" panose="050401020108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zh-TW" altLang="zh-TW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新細明體" panose="02020500000000000000" pitchFamily="18" charset="-12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tx2"/>
                        </a:buClr>
                        <a:buSzPct val="9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3" panose="050401020108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35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tx2"/>
                        </a:buClr>
                        <a:buSzPct val="9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3" panose="050401020108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50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tx2"/>
                        </a:buClr>
                        <a:buSzPct val="9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3" panose="050401020108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5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tx2"/>
                        </a:buClr>
                        <a:buSzPct val="9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3" panose="050401020108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10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9400"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tx2"/>
                        </a:buClr>
                        <a:buSzPct val="9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3" panose="050401020108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17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tx2"/>
                        </a:buClr>
                        <a:buSzPct val="9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3" panose="050401020108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16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tx2"/>
                        </a:buClr>
                        <a:buSzPct val="9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3" panose="050401020108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31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tx2"/>
                        </a:buClr>
                        <a:buSzPct val="9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3" panose="050401020108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22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tx2"/>
                        </a:buClr>
                        <a:buSzPct val="9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3" panose="050401020108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33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tx2"/>
                        </a:buClr>
                        <a:buSzPct val="9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3" panose="050401020108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53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tx2"/>
                        </a:buClr>
                        <a:buSzPct val="9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3" panose="050401020108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tx2"/>
                        </a:buClr>
                        <a:buSzPct val="9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3" panose="050401020108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9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9400"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tx2"/>
                        </a:buClr>
                        <a:buSzPct val="9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3" panose="050401020108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15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tx2"/>
                        </a:buClr>
                        <a:buSzPct val="9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3" panose="050401020108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18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tx2"/>
                        </a:buClr>
                        <a:buSzPct val="9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3" panose="050401020108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17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tx2"/>
                        </a:buClr>
                        <a:buSzPct val="9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3" panose="050401020108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25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tx2"/>
                        </a:buClr>
                        <a:buSzPct val="9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3" panose="050401020108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33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tx2"/>
                        </a:buClr>
                        <a:buSzPct val="9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3" panose="050401020108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42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tx2"/>
                        </a:buClr>
                        <a:buSzPct val="9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3" panose="050401020108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-3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tx2"/>
                        </a:buClr>
                        <a:buSzPct val="9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3" panose="050401020108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-8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9400"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tx2"/>
                        </a:buClr>
                        <a:buSzPct val="9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3" panose="050401020108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21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tx2"/>
                        </a:buClr>
                        <a:buSzPct val="9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3" panose="050401020108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22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tx2"/>
                        </a:buClr>
                        <a:buSzPct val="9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3" panose="050401020108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19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tx2"/>
                        </a:buClr>
                        <a:buSzPct val="9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3" panose="050401020108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18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tx2"/>
                        </a:buClr>
                        <a:buSzPct val="9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3" panose="050401020108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43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tx2"/>
                        </a:buClr>
                        <a:buSzPct val="9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3" panose="050401020108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37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tx2"/>
                        </a:buClr>
                        <a:buSzPct val="9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3" panose="050401020108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-1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tx2"/>
                        </a:buClr>
                        <a:buSzPct val="9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3" panose="050401020108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1" name="AutoShape 175"/>
          <p:cNvSpPr>
            <a:spLocks noChangeArrowheads="1"/>
          </p:cNvSpPr>
          <p:nvPr/>
        </p:nvSpPr>
        <p:spPr bwMode="auto">
          <a:xfrm>
            <a:off x="3944437" y="4238625"/>
            <a:ext cx="976313" cy="485775"/>
          </a:xfrm>
          <a:prstGeom prst="rightArrow">
            <a:avLst>
              <a:gd name="adj1" fmla="val 50000"/>
              <a:gd name="adj2" fmla="val 50245"/>
            </a:avLst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Corbel" panose="020B0503020204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orbel" panose="020B0503020204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orbel" panose="020B0503020204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orbel" panose="020B0503020204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orbel" panose="020B0503020204020204" pitchFamily="34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rbel" panose="020B0503020204020204" pitchFamily="34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rbel" panose="020B0503020204020204" pitchFamily="34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rbel" panose="020B0503020204020204" pitchFamily="34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rbel" panose="020B0503020204020204" pitchFamily="34" charset="0"/>
                <a:ea typeface="新細明體" panose="02020500000000000000" pitchFamily="18" charset="-120"/>
              </a:defRPr>
            </a:lvl9pPr>
          </a:lstStyle>
          <a:p>
            <a:endParaRPr kumimoji="0" lang="zh-TW" altLang="en-US"/>
          </a:p>
        </p:txBody>
      </p:sp>
      <p:sp>
        <p:nvSpPr>
          <p:cNvPr id="12" name="Text Box 177"/>
          <p:cNvSpPr txBox="1">
            <a:spLocks noChangeArrowheads="1"/>
          </p:cNvSpPr>
          <p:nvPr/>
        </p:nvSpPr>
        <p:spPr bwMode="auto">
          <a:xfrm>
            <a:off x="905962" y="5334000"/>
            <a:ext cx="2071688" cy="342900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Corbel" panose="020B0503020204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orbel" panose="020B0503020204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orbel" panose="020B0503020204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orbel" panose="020B0503020204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orbel" panose="020B0503020204020204" pitchFamily="34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rbel" panose="020B0503020204020204" pitchFamily="34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rbel" panose="020B0503020204020204" pitchFamily="34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rbel" panose="020B0503020204020204" pitchFamily="34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rbel" panose="020B0503020204020204" pitchFamily="34" charset="0"/>
                <a:ea typeface="新細明體" panose="02020500000000000000" pitchFamily="18" charset="-120"/>
              </a:defRPr>
            </a:lvl9pPr>
          </a:lstStyle>
          <a:p>
            <a:pPr algn="ctr" eaLnBrk="0" hangingPunct="0"/>
            <a:r>
              <a:rPr kumimoji="0" lang="en-US" altLang="zh-TW" sz="2000"/>
              <a:t>Original image O</a:t>
            </a:r>
          </a:p>
        </p:txBody>
      </p:sp>
      <p:sp>
        <p:nvSpPr>
          <p:cNvPr id="13" name="Text Box 178"/>
          <p:cNvSpPr txBox="1">
            <a:spLocks noChangeArrowheads="1"/>
          </p:cNvSpPr>
          <p:nvPr/>
        </p:nvSpPr>
        <p:spPr bwMode="auto">
          <a:xfrm>
            <a:off x="5549400" y="5291138"/>
            <a:ext cx="2928937" cy="342900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Corbel" panose="020B0503020204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orbel" panose="020B0503020204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orbel" panose="020B0503020204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orbel" panose="020B0503020204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orbel" panose="020B0503020204020204" pitchFamily="34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rbel" panose="020B0503020204020204" pitchFamily="34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rbel" panose="020B0503020204020204" pitchFamily="34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rbel" panose="020B0503020204020204" pitchFamily="34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rbel" panose="020B0503020204020204" pitchFamily="34" charset="0"/>
                <a:ea typeface="新細明體" panose="02020500000000000000" pitchFamily="18" charset="-120"/>
              </a:defRPr>
            </a:lvl9pPr>
          </a:lstStyle>
          <a:p>
            <a:pPr algn="ctr" eaLnBrk="0" hangingPunct="0"/>
            <a:r>
              <a:rPr kumimoji="0" lang="en-US" altLang="zh-TW" sz="2000"/>
              <a:t>1</a:t>
            </a:r>
            <a:r>
              <a:rPr kumimoji="0" lang="en-US" altLang="zh-TW" sz="2000" baseline="30000"/>
              <a:t>st</a:t>
            </a:r>
            <a:r>
              <a:rPr kumimoji="0" lang="en-US" altLang="zh-TW" sz="2000"/>
              <a:t> horizontal separation </a:t>
            </a:r>
          </a:p>
        </p:txBody>
      </p:sp>
    </p:spTree>
    <p:extLst>
      <p:ext uri="{BB962C8B-B14F-4D97-AF65-F5344CB8AC3E}">
        <p14:creationId xmlns:p14="http://schemas.microsoft.com/office/powerpoint/2010/main" val="2007151941"/>
      </p:ext>
    </p:extLst>
  </p:cSld>
  <p:clrMapOvr>
    <a:masterClrMapping/>
  </p:clrMapOvr>
  <p:transition spd="slow">
    <p:random/>
  </p:transition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/>
              <a:t>DWT in JPEG 2000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3B8E435-5DF5-44DE-83D2-9F90DF09A99B}" type="slidenum">
              <a:rPr lang="en-US" smtClean="0"/>
              <a:pPr/>
              <a:t>64</a:t>
            </a:fld>
            <a:endParaRPr lang="en-US"/>
          </a:p>
        </p:txBody>
      </p:sp>
      <p:sp>
        <p:nvSpPr>
          <p:cNvPr id="9" name="文字方塊 8"/>
          <p:cNvSpPr txBox="1">
            <a:spLocks noChangeArrowheads="1"/>
          </p:cNvSpPr>
          <p:nvPr/>
        </p:nvSpPr>
        <p:spPr bwMode="auto">
          <a:xfrm>
            <a:off x="661987" y="666750"/>
            <a:ext cx="11430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Corbel" panose="020B0503020204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orbel" panose="020B0503020204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orbel" panose="020B0503020204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orbel" panose="020B0503020204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orbel" panose="020B0503020204020204" pitchFamily="34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rbel" panose="020B0503020204020204" pitchFamily="34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rbel" panose="020B0503020204020204" pitchFamily="34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rbel" panose="020B0503020204020204" pitchFamily="34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rbel" panose="020B0503020204020204" pitchFamily="34" charset="0"/>
                <a:ea typeface="新細明體" panose="02020500000000000000" pitchFamily="18" charset="-120"/>
              </a:defRPr>
            </a:lvl9pPr>
          </a:lstStyle>
          <a:p>
            <a:r>
              <a:rPr kumimoji="0" lang="en-US" altLang="zh-TW" sz="2400" b="1"/>
              <a:t>Step </a:t>
            </a:r>
            <a:r>
              <a:rPr kumimoji="0" lang="en-US" altLang="zh-TW" sz="2400" b="1" smtClean="0"/>
              <a:t>2:</a:t>
            </a:r>
            <a:endParaRPr kumimoji="0" lang="zh-TW" altLang="en-US" sz="2400" b="1"/>
          </a:p>
        </p:txBody>
      </p:sp>
      <p:graphicFrame>
        <p:nvGraphicFramePr>
          <p:cNvPr id="7" name="Group 196"/>
          <p:cNvGraphicFramePr>
            <a:graphicFrameLocks noGrp="1"/>
          </p:cNvGraphicFramePr>
          <p:nvPr/>
        </p:nvGraphicFramePr>
        <p:xfrm>
          <a:off x="636587" y="1295400"/>
          <a:ext cx="7543800" cy="1971358"/>
        </p:xfrm>
        <a:graphic>
          <a:graphicData uri="http://schemas.openxmlformats.org/drawingml/2006/table">
            <a:tbl>
              <a:tblPr/>
              <a:tblGrid>
                <a:gridCol w="609600"/>
                <a:gridCol w="533400"/>
                <a:gridCol w="609600"/>
                <a:gridCol w="533400"/>
                <a:gridCol w="2438400"/>
                <a:gridCol w="685800"/>
                <a:gridCol w="685800"/>
                <a:gridCol w="762000"/>
                <a:gridCol w="685800"/>
              </a:tblGrid>
              <a:tr h="180975"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tx2"/>
                        </a:buClr>
                        <a:buSzPct val="9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3" panose="050401020108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A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tx2"/>
                        </a:buClr>
                        <a:buSzPct val="9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3" panose="050401020108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zh-TW" altLang="zh-TW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新細明體" panose="02020500000000000000" pitchFamily="18" charset="-12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tx2"/>
                        </a:buClr>
                        <a:buSzPct val="9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3" panose="050401020108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C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tx2"/>
                        </a:buClr>
                        <a:buSzPct val="9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3" panose="050401020108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zh-TW" altLang="zh-TW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新細明體" panose="02020500000000000000" pitchFamily="18" charset="-12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4"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tx2"/>
                        </a:buClr>
                        <a:buSzPct val="9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3" panose="050401020108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zh-TW" altLang="zh-TW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新細明體" panose="02020500000000000000" pitchFamily="18" charset="-12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tx2"/>
                        </a:buClr>
                        <a:buSzPct val="9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3" panose="050401020108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A+B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tx2"/>
                        </a:buClr>
                        <a:buSzPct val="9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3" panose="050401020108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zh-TW" altLang="zh-TW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新細明體" panose="02020500000000000000" pitchFamily="18" charset="-12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tx2"/>
                        </a:buClr>
                        <a:buSzPct val="9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3" panose="050401020108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C+D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tx2"/>
                        </a:buClr>
                        <a:buSzPct val="9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3" panose="050401020108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zh-TW" altLang="zh-TW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新細明體" panose="02020500000000000000" pitchFamily="18" charset="-12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90513"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tx2"/>
                        </a:buClr>
                        <a:buSzPct val="9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3" panose="050401020108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B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tx2"/>
                        </a:buClr>
                        <a:buSzPct val="9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3" panose="050401020108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D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tx2"/>
                        </a:buClr>
                        <a:buSzPct val="9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3" panose="050401020108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LL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tx2"/>
                        </a:buClr>
                        <a:buSzPct val="9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3" panose="050401020108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HL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00025">
                <a:tc rowSpan="2" gridSpan="2"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tx2"/>
                        </a:buClr>
                        <a:buSzPct val="9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3" panose="050401020108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L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gridSpan="2"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tx2"/>
                        </a:buClr>
                        <a:buSzPct val="9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3" panose="050401020108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H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tx2"/>
                        </a:buClr>
                        <a:buSzPct val="9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3" panose="050401020108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A-B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tx2"/>
                        </a:buClr>
                        <a:buSzPct val="9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3" panose="050401020108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zh-TW" altLang="zh-TW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新細明體" panose="02020500000000000000" pitchFamily="18" charset="-12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tx2"/>
                        </a:buClr>
                        <a:buSzPct val="9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3" panose="050401020108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C-D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tx2"/>
                        </a:buClr>
                        <a:buSzPct val="9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3" panose="050401020108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zh-TW" altLang="zh-TW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新細明體" panose="02020500000000000000" pitchFamily="18" charset="-12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82638"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tx2"/>
                        </a:buClr>
                        <a:buSzPct val="9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3" panose="050401020108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LH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tx2"/>
                        </a:buClr>
                        <a:buSzPct val="9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3" panose="050401020108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HH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0" name="AutoShape 35"/>
          <p:cNvSpPr>
            <a:spLocks noChangeArrowheads="1"/>
          </p:cNvSpPr>
          <p:nvPr/>
        </p:nvSpPr>
        <p:spPr bwMode="auto">
          <a:xfrm>
            <a:off x="3732212" y="2016125"/>
            <a:ext cx="976313" cy="485775"/>
          </a:xfrm>
          <a:prstGeom prst="rightArrow">
            <a:avLst>
              <a:gd name="adj1" fmla="val 50000"/>
              <a:gd name="adj2" fmla="val 50245"/>
            </a:avLst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Corbel" panose="020B0503020204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orbel" panose="020B0503020204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orbel" panose="020B0503020204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orbel" panose="020B0503020204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orbel" panose="020B0503020204020204" pitchFamily="34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rbel" panose="020B0503020204020204" pitchFamily="34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rbel" panose="020B0503020204020204" pitchFamily="34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rbel" panose="020B0503020204020204" pitchFamily="34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rbel" panose="020B0503020204020204" pitchFamily="34" charset="0"/>
                <a:ea typeface="新細明體" panose="02020500000000000000" pitchFamily="18" charset="-120"/>
              </a:defRPr>
            </a:lvl9pPr>
          </a:lstStyle>
          <a:p>
            <a:endParaRPr kumimoji="0" lang="zh-TW" altLang="en-US"/>
          </a:p>
        </p:txBody>
      </p:sp>
      <p:graphicFrame>
        <p:nvGraphicFramePr>
          <p:cNvPr id="11" name="Group 117"/>
          <p:cNvGraphicFramePr>
            <a:graphicFrameLocks noGrp="1"/>
          </p:cNvGraphicFramePr>
          <p:nvPr/>
        </p:nvGraphicFramePr>
        <p:xfrm>
          <a:off x="515437" y="3733800"/>
          <a:ext cx="7848600" cy="1463040"/>
        </p:xfrm>
        <a:graphic>
          <a:graphicData uri="http://schemas.openxmlformats.org/drawingml/2006/table">
            <a:tbl>
              <a:tblPr/>
              <a:tblGrid>
                <a:gridCol w="685800"/>
                <a:gridCol w="685800"/>
                <a:gridCol w="685800"/>
                <a:gridCol w="685800"/>
                <a:gridCol w="2362200"/>
                <a:gridCol w="685800"/>
                <a:gridCol w="685800"/>
                <a:gridCol w="685800"/>
                <a:gridCol w="685800"/>
              </a:tblGrid>
              <a:tr h="279400"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tx2"/>
                        </a:buClr>
                        <a:buSzPct val="9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3" panose="050401020108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35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tx2"/>
                        </a:buClr>
                        <a:buSzPct val="9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3" panose="050401020108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50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tx2"/>
                        </a:buClr>
                        <a:buSzPct val="9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3" panose="050401020108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5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tx2"/>
                        </a:buClr>
                        <a:buSzPct val="9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3" panose="050401020108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10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4"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tx2"/>
                        </a:buClr>
                        <a:buSzPct val="9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3" panose="050401020108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zh-TW" altLang="zh-TW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新細明體" panose="02020500000000000000" pitchFamily="18" charset="-12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tx2"/>
                        </a:buClr>
                        <a:buSzPct val="9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3" panose="050401020108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68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tx2"/>
                        </a:buClr>
                        <a:buSzPct val="9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3" panose="050401020108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103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tx2"/>
                        </a:buClr>
                        <a:buSzPct val="9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3" panose="050401020108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6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tx2"/>
                        </a:buClr>
                        <a:buSzPct val="9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3" panose="050401020108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19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9400"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tx2"/>
                        </a:buClr>
                        <a:buSzPct val="9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3" panose="050401020108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33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tx2"/>
                        </a:buClr>
                        <a:buSzPct val="9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3" panose="050401020108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53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tx2"/>
                        </a:buClr>
                        <a:buSzPct val="9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3" panose="050401020108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tx2"/>
                        </a:buClr>
                        <a:buSzPct val="9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3" panose="050401020108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9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tx2"/>
                        </a:buClr>
                        <a:buSzPct val="9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3" panose="050401020108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76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tx2"/>
                        </a:buClr>
                        <a:buSzPct val="9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3" panose="050401020108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79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tx2"/>
                        </a:buClr>
                        <a:buSzPct val="9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3" panose="050401020108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-4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tx2"/>
                        </a:buClr>
                        <a:buSzPct val="9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3" panose="050401020108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-7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9400"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tx2"/>
                        </a:buClr>
                        <a:buSzPct val="9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3" panose="050401020108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33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tx2"/>
                        </a:buClr>
                        <a:buSzPct val="9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3" panose="050401020108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42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tx2"/>
                        </a:buClr>
                        <a:buSzPct val="9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3" panose="050401020108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-3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tx2"/>
                        </a:buClr>
                        <a:buSzPct val="9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3" panose="050401020108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-8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tx2"/>
                        </a:buClr>
                        <a:buSzPct val="9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3" panose="050401020108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2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tx2"/>
                        </a:buClr>
                        <a:buSzPct val="9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3" panose="050401020108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-3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tx2"/>
                        </a:buClr>
                        <a:buSzPct val="9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3" panose="050401020108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4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tx2"/>
                        </a:buClr>
                        <a:buSzPct val="9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3" panose="050401020108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9400"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tx2"/>
                        </a:buClr>
                        <a:buSzPct val="9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3" panose="050401020108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43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tx2"/>
                        </a:buClr>
                        <a:buSzPct val="9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3" panose="050401020108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37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tx2"/>
                        </a:buClr>
                        <a:buSzPct val="9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3" panose="050401020108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-1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tx2"/>
                        </a:buClr>
                        <a:buSzPct val="9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3" panose="050401020108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tx2"/>
                        </a:buClr>
                        <a:buSzPct val="9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3" panose="050401020108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-10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tx2"/>
                        </a:buClr>
                        <a:buSzPct val="9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3" panose="050401020108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5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tx2"/>
                        </a:buClr>
                        <a:buSzPct val="9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3" panose="050401020108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-2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tx2"/>
                        </a:buClr>
                        <a:buSzPct val="9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3" panose="050401020108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-9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2" name="AutoShape 35"/>
          <p:cNvSpPr>
            <a:spLocks noChangeArrowheads="1"/>
          </p:cNvSpPr>
          <p:nvPr/>
        </p:nvSpPr>
        <p:spPr bwMode="auto">
          <a:xfrm>
            <a:off x="3969543" y="4114800"/>
            <a:ext cx="976313" cy="485775"/>
          </a:xfrm>
          <a:prstGeom prst="rightArrow">
            <a:avLst>
              <a:gd name="adj1" fmla="val 50000"/>
              <a:gd name="adj2" fmla="val 50245"/>
            </a:avLst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Corbel" panose="020B0503020204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orbel" panose="020B0503020204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orbel" panose="020B0503020204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orbel" panose="020B0503020204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orbel" panose="020B0503020204020204" pitchFamily="34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rbel" panose="020B0503020204020204" pitchFamily="34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rbel" panose="020B0503020204020204" pitchFamily="34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rbel" panose="020B0503020204020204" pitchFamily="34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rbel" panose="020B0503020204020204" pitchFamily="34" charset="0"/>
                <a:ea typeface="新細明體" panose="02020500000000000000" pitchFamily="18" charset="-120"/>
              </a:defRPr>
            </a:lvl9pPr>
          </a:lstStyle>
          <a:p>
            <a:endParaRPr kumimoji="0" lang="zh-TW" altLang="en-US"/>
          </a:p>
        </p:txBody>
      </p:sp>
      <p:sp>
        <p:nvSpPr>
          <p:cNvPr id="13" name="Text Box 179"/>
          <p:cNvSpPr txBox="1">
            <a:spLocks noChangeArrowheads="1"/>
          </p:cNvSpPr>
          <p:nvPr/>
        </p:nvSpPr>
        <p:spPr bwMode="auto">
          <a:xfrm>
            <a:off x="5715000" y="5562600"/>
            <a:ext cx="2614612" cy="342900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Corbel" panose="020B0503020204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orbel" panose="020B0503020204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orbel" panose="020B0503020204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orbel" panose="020B0503020204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orbel" panose="020B0503020204020204" pitchFamily="34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rbel" panose="020B0503020204020204" pitchFamily="34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rbel" panose="020B0503020204020204" pitchFamily="34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rbel" panose="020B0503020204020204" pitchFamily="34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rbel" panose="020B0503020204020204" pitchFamily="34" charset="0"/>
                <a:ea typeface="新細明體" panose="02020500000000000000" pitchFamily="18" charset="-120"/>
              </a:defRPr>
            </a:lvl9pPr>
          </a:lstStyle>
          <a:p>
            <a:pPr algn="ctr" eaLnBrk="0" hangingPunct="0"/>
            <a:r>
              <a:rPr kumimoji="0" lang="en-US" altLang="zh-TW" sz="2000"/>
              <a:t>1</a:t>
            </a:r>
            <a:r>
              <a:rPr kumimoji="0" lang="en-US" altLang="zh-TW" sz="2000" baseline="30000"/>
              <a:t>st</a:t>
            </a:r>
            <a:r>
              <a:rPr kumimoji="0" lang="en-US" altLang="zh-TW" sz="2000"/>
              <a:t> vertical separation </a:t>
            </a:r>
          </a:p>
        </p:txBody>
      </p:sp>
      <p:sp>
        <p:nvSpPr>
          <p:cNvPr id="14" name="Text Box 178"/>
          <p:cNvSpPr txBox="1">
            <a:spLocks noChangeArrowheads="1"/>
          </p:cNvSpPr>
          <p:nvPr/>
        </p:nvSpPr>
        <p:spPr bwMode="auto">
          <a:xfrm>
            <a:off x="457200" y="5562600"/>
            <a:ext cx="2928937" cy="342900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Corbel" panose="020B0503020204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orbel" panose="020B0503020204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orbel" panose="020B0503020204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orbel" panose="020B0503020204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orbel" panose="020B0503020204020204" pitchFamily="34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rbel" panose="020B0503020204020204" pitchFamily="34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rbel" panose="020B0503020204020204" pitchFamily="34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rbel" panose="020B0503020204020204" pitchFamily="34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rbel" panose="020B0503020204020204" pitchFamily="34" charset="0"/>
                <a:ea typeface="新細明體" panose="02020500000000000000" pitchFamily="18" charset="-120"/>
              </a:defRPr>
            </a:lvl9pPr>
          </a:lstStyle>
          <a:p>
            <a:pPr algn="ctr" eaLnBrk="0" hangingPunct="0"/>
            <a:r>
              <a:rPr kumimoji="0" lang="en-US" altLang="zh-TW" sz="2000"/>
              <a:t>1</a:t>
            </a:r>
            <a:r>
              <a:rPr kumimoji="0" lang="en-US" altLang="zh-TW" sz="2000" baseline="30000"/>
              <a:t>st</a:t>
            </a:r>
            <a:r>
              <a:rPr kumimoji="0" lang="en-US" altLang="zh-TW" sz="2000"/>
              <a:t> horizontal separation </a:t>
            </a:r>
          </a:p>
        </p:txBody>
      </p:sp>
    </p:spTree>
    <p:extLst>
      <p:ext uri="{BB962C8B-B14F-4D97-AF65-F5344CB8AC3E}">
        <p14:creationId xmlns:p14="http://schemas.microsoft.com/office/powerpoint/2010/main" val="85444547"/>
      </p:ext>
    </p:extLst>
  </p:cSld>
  <p:clrMapOvr>
    <a:masterClrMapping/>
  </p:clrMapOvr>
  <p:transition spd="slow">
    <p:random/>
  </p:transition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/>
              <a:t>DWT in JPEG 2000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3B8E435-5DF5-44DE-83D2-9F90DF09A99B}" type="slidenum">
              <a:rPr lang="en-US" smtClean="0"/>
              <a:pPr/>
              <a:t>65</a:t>
            </a:fld>
            <a:endParaRPr lang="en-US"/>
          </a:p>
        </p:txBody>
      </p:sp>
      <p:graphicFrame>
        <p:nvGraphicFramePr>
          <p:cNvPr id="15" name="Group 189"/>
          <p:cNvGraphicFramePr>
            <a:graphicFrameLocks noGrp="1"/>
          </p:cNvGraphicFramePr>
          <p:nvPr/>
        </p:nvGraphicFramePr>
        <p:xfrm>
          <a:off x="1524000" y="876300"/>
          <a:ext cx="6553200" cy="1754187"/>
        </p:xfrm>
        <a:graphic>
          <a:graphicData uri="http://schemas.openxmlformats.org/drawingml/2006/table">
            <a:tbl>
              <a:tblPr/>
              <a:tblGrid>
                <a:gridCol w="1016000"/>
                <a:gridCol w="1016000"/>
                <a:gridCol w="1625600"/>
                <a:gridCol w="685800"/>
                <a:gridCol w="736600"/>
                <a:gridCol w="1473200"/>
              </a:tblGrid>
              <a:tr h="431956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新細明體" pitchFamily="18" charset="-120"/>
                        </a:rPr>
                        <a:t>LL1</a:t>
                      </a:r>
                    </a:p>
                  </a:txBody>
                  <a:tcPr marT="45737" marB="45737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新細明體" pitchFamily="18" charset="-120"/>
                        </a:rPr>
                        <a:t>HL1</a:t>
                      </a:r>
                    </a:p>
                  </a:txBody>
                  <a:tcPr marT="45737" marB="4573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zh-TW" altLang="zh-TW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新細明體" pitchFamily="18" charset="-120"/>
                      </a:endParaRPr>
                    </a:p>
                  </a:txBody>
                  <a:tcPr marT="45737" marB="45737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新細明體" pitchFamily="18" charset="-120"/>
                        </a:rPr>
                        <a:t>LL2</a:t>
                      </a:r>
                    </a:p>
                  </a:txBody>
                  <a:tcPr marT="45737" marB="45737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新細明體" pitchFamily="18" charset="-120"/>
                        </a:rPr>
                        <a:t>HL2</a:t>
                      </a:r>
                    </a:p>
                  </a:txBody>
                  <a:tcPr marT="45737" marB="4573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新細明體" pitchFamily="18" charset="-120"/>
                        </a:rPr>
                        <a:t>HL1</a:t>
                      </a:r>
                    </a:p>
                  </a:txBody>
                  <a:tcPr marT="45737" marB="4573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6383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新細明體" pitchFamily="18" charset="-120"/>
                        </a:rPr>
                        <a:t>LH2</a:t>
                      </a:r>
                    </a:p>
                  </a:txBody>
                  <a:tcPr marT="45737" marB="45737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新細明體" pitchFamily="18" charset="-120"/>
                        </a:rPr>
                        <a:t>HH2</a:t>
                      </a:r>
                    </a:p>
                  </a:txBody>
                  <a:tcPr marT="45737" marB="4573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</a:tr>
              <a:tr h="92584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新細明體" pitchFamily="18" charset="-120"/>
                        </a:rPr>
                        <a:t>LH1</a:t>
                      </a:r>
                    </a:p>
                  </a:txBody>
                  <a:tcPr marT="45737" marB="45737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新細明體" pitchFamily="18" charset="-120"/>
                        </a:rPr>
                        <a:t>HH1</a:t>
                      </a:r>
                    </a:p>
                  </a:txBody>
                  <a:tcPr marT="45737" marB="4573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新細明體" pitchFamily="18" charset="-120"/>
                        </a:rPr>
                        <a:t>LH1</a:t>
                      </a:r>
                    </a:p>
                  </a:txBody>
                  <a:tcPr marT="45737" marB="45737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新細明體" pitchFamily="18" charset="-120"/>
                        </a:rPr>
                        <a:t>HH1</a:t>
                      </a:r>
                    </a:p>
                  </a:txBody>
                  <a:tcPr marT="45737" marB="4573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6" name="AutoShape 71"/>
          <p:cNvSpPr>
            <a:spLocks noChangeArrowheads="1"/>
          </p:cNvSpPr>
          <p:nvPr/>
        </p:nvSpPr>
        <p:spPr bwMode="auto">
          <a:xfrm>
            <a:off x="3962400" y="1485900"/>
            <a:ext cx="914400" cy="485775"/>
          </a:xfrm>
          <a:prstGeom prst="rightArrow">
            <a:avLst>
              <a:gd name="adj1" fmla="val 50000"/>
              <a:gd name="adj2" fmla="val 47059"/>
            </a:avLst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Corbel" panose="020B0503020204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orbel" panose="020B0503020204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orbel" panose="020B0503020204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orbel" panose="020B0503020204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orbel" panose="020B0503020204020204" pitchFamily="34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rbel" panose="020B0503020204020204" pitchFamily="34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rbel" panose="020B0503020204020204" pitchFamily="34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rbel" panose="020B0503020204020204" pitchFamily="34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rbel" panose="020B0503020204020204" pitchFamily="34" charset="0"/>
                <a:ea typeface="新細明體" panose="02020500000000000000" pitchFamily="18" charset="-120"/>
              </a:defRPr>
            </a:lvl9pPr>
          </a:lstStyle>
          <a:p>
            <a:endParaRPr kumimoji="0" lang="zh-TW" altLang="en-US"/>
          </a:p>
        </p:txBody>
      </p:sp>
      <p:graphicFrame>
        <p:nvGraphicFramePr>
          <p:cNvPr id="17" name="Group 193"/>
          <p:cNvGraphicFramePr>
            <a:graphicFrameLocks noGrp="1"/>
          </p:cNvGraphicFramePr>
          <p:nvPr/>
        </p:nvGraphicFramePr>
        <p:xfrm>
          <a:off x="3467100" y="3124200"/>
          <a:ext cx="5029200" cy="2971859"/>
        </p:xfrm>
        <a:graphic>
          <a:graphicData uri="http://schemas.openxmlformats.org/drawingml/2006/table">
            <a:tbl>
              <a:tblPr/>
              <a:tblGrid>
                <a:gridCol w="609600"/>
                <a:gridCol w="685800"/>
                <a:gridCol w="1295400"/>
                <a:gridCol w="2438400"/>
              </a:tblGrid>
              <a:tr h="38091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新細明體" pitchFamily="18" charset="-120"/>
                        </a:rPr>
                        <a:t>LL3</a:t>
                      </a:r>
                    </a:p>
                  </a:txBody>
                  <a:tcPr marT="45710" marB="4571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新細明體" pitchFamily="18" charset="-120"/>
                        </a:rPr>
                        <a:t>HL3</a:t>
                      </a:r>
                    </a:p>
                  </a:txBody>
                  <a:tcPr marT="45710" marB="4571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新細明體" pitchFamily="18" charset="-120"/>
                        </a:rPr>
                        <a:t>HL2</a:t>
                      </a:r>
                    </a:p>
                  </a:txBody>
                  <a:tcPr marT="45710" marB="4571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新細明體" pitchFamily="18" charset="-120"/>
                        </a:rPr>
                        <a:t>HL1</a:t>
                      </a:r>
                    </a:p>
                  </a:txBody>
                  <a:tcPr marT="45710" marB="4571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68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新細明體" pitchFamily="18" charset="-120"/>
                        </a:rPr>
                        <a:t>LH3</a:t>
                      </a:r>
                    </a:p>
                  </a:txBody>
                  <a:tcPr marT="45710" marB="4571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新細明體" pitchFamily="18" charset="-120"/>
                        </a:rPr>
                        <a:t>HH3</a:t>
                      </a:r>
                    </a:p>
                  </a:txBody>
                  <a:tcPr marT="45710" marB="4571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</a:tr>
              <a:tr h="777709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新細明體" pitchFamily="18" charset="-120"/>
                        </a:rPr>
                        <a:t>LH2</a:t>
                      </a:r>
                    </a:p>
                  </a:txBody>
                  <a:tcPr marT="45710" marB="4571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新細明體" pitchFamily="18" charset="-120"/>
                        </a:rPr>
                        <a:t>HH2</a:t>
                      </a:r>
                    </a:p>
                  </a:txBody>
                  <a:tcPr marT="45710" marB="4571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</a:tr>
              <a:tr h="1447491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新細明體" pitchFamily="18" charset="-120"/>
                        </a:rPr>
                        <a:t>LH1</a:t>
                      </a:r>
                    </a:p>
                  </a:txBody>
                  <a:tcPr marT="45710" marB="4571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新細明體" pitchFamily="18" charset="-120"/>
                        </a:rPr>
                        <a:t>HH1</a:t>
                      </a:r>
                    </a:p>
                  </a:txBody>
                  <a:tcPr marT="45710" marB="4571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8" name="Text Box 184"/>
          <p:cNvSpPr txBox="1">
            <a:spLocks noChangeArrowheads="1"/>
          </p:cNvSpPr>
          <p:nvPr/>
        </p:nvSpPr>
        <p:spPr bwMode="auto">
          <a:xfrm>
            <a:off x="2000250" y="2705100"/>
            <a:ext cx="1214438" cy="342900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Corbel" panose="020B0503020204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orbel" panose="020B0503020204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orbel" panose="020B0503020204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orbel" panose="020B0503020204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orbel" panose="020B0503020204020204" pitchFamily="34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rbel" panose="020B0503020204020204" pitchFamily="34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rbel" panose="020B0503020204020204" pitchFamily="34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rbel" panose="020B0503020204020204" pitchFamily="34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rbel" panose="020B0503020204020204" pitchFamily="34" charset="0"/>
                <a:ea typeface="新細明體" panose="02020500000000000000" pitchFamily="18" charset="-120"/>
              </a:defRPr>
            </a:lvl9pPr>
          </a:lstStyle>
          <a:p>
            <a:pPr algn="ctr" eaLnBrk="0" hangingPunct="0"/>
            <a:r>
              <a:rPr kumimoji="0" lang="en-US" altLang="zh-TW" sz="2000"/>
              <a:t>First level</a:t>
            </a:r>
            <a:endParaRPr kumimoji="0" lang="zh-TW" altLang="en-US" sz="2000"/>
          </a:p>
        </p:txBody>
      </p:sp>
      <p:sp>
        <p:nvSpPr>
          <p:cNvPr id="19" name="Text Box 185"/>
          <p:cNvSpPr txBox="1">
            <a:spLocks noChangeArrowheads="1"/>
          </p:cNvSpPr>
          <p:nvPr/>
        </p:nvSpPr>
        <p:spPr bwMode="auto">
          <a:xfrm>
            <a:off x="5786438" y="2705100"/>
            <a:ext cx="1643062" cy="342900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Corbel" panose="020B0503020204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orbel" panose="020B0503020204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orbel" panose="020B0503020204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orbel" panose="020B0503020204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orbel" panose="020B0503020204020204" pitchFamily="34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rbel" panose="020B0503020204020204" pitchFamily="34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rbel" panose="020B0503020204020204" pitchFamily="34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rbel" panose="020B0503020204020204" pitchFamily="34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rbel" panose="020B0503020204020204" pitchFamily="34" charset="0"/>
                <a:ea typeface="新細明體" panose="02020500000000000000" pitchFamily="18" charset="-120"/>
              </a:defRPr>
            </a:lvl9pPr>
          </a:lstStyle>
          <a:p>
            <a:pPr algn="ctr" eaLnBrk="0" hangingPunct="0"/>
            <a:r>
              <a:rPr kumimoji="0" lang="en-US" altLang="zh-TW" sz="2000"/>
              <a:t>Second level</a:t>
            </a:r>
            <a:endParaRPr kumimoji="0" lang="zh-TW" altLang="en-US" sz="2000"/>
          </a:p>
          <a:p>
            <a:pPr algn="ctr" eaLnBrk="0" hangingPunct="0"/>
            <a:endParaRPr kumimoji="0" lang="zh-TW" altLang="en-US" sz="2000"/>
          </a:p>
        </p:txBody>
      </p:sp>
      <p:sp>
        <p:nvSpPr>
          <p:cNvPr id="20" name="Text Box 190"/>
          <p:cNvSpPr txBox="1">
            <a:spLocks noChangeArrowheads="1"/>
          </p:cNvSpPr>
          <p:nvPr/>
        </p:nvSpPr>
        <p:spPr bwMode="auto">
          <a:xfrm>
            <a:off x="5429250" y="6143625"/>
            <a:ext cx="1285875" cy="342900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Corbel" panose="020B0503020204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orbel" panose="020B0503020204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orbel" panose="020B0503020204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orbel" panose="020B0503020204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orbel" panose="020B0503020204020204" pitchFamily="34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rbel" panose="020B0503020204020204" pitchFamily="34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rbel" panose="020B0503020204020204" pitchFamily="34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rbel" panose="020B0503020204020204" pitchFamily="34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rbel" panose="020B0503020204020204" pitchFamily="34" charset="0"/>
                <a:ea typeface="新細明體" panose="02020500000000000000" pitchFamily="18" charset="-120"/>
              </a:defRPr>
            </a:lvl9pPr>
          </a:lstStyle>
          <a:p>
            <a:pPr algn="ctr" eaLnBrk="0" hangingPunct="0"/>
            <a:r>
              <a:rPr kumimoji="0" lang="en-US" altLang="zh-TW" sz="2000"/>
              <a:t>Third level</a:t>
            </a:r>
            <a:endParaRPr kumimoji="0" lang="zh-TW" altLang="en-US" sz="2000"/>
          </a:p>
        </p:txBody>
      </p:sp>
      <p:sp>
        <p:nvSpPr>
          <p:cNvPr id="21" name="Text Box 191"/>
          <p:cNvSpPr txBox="1">
            <a:spLocks noChangeArrowheads="1"/>
          </p:cNvSpPr>
          <p:nvPr/>
        </p:nvSpPr>
        <p:spPr bwMode="auto">
          <a:xfrm>
            <a:off x="785813" y="3810000"/>
            <a:ext cx="2000250" cy="690563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Corbel" panose="020B0503020204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orbel" panose="020B0503020204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orbel" panose="020B0503020204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orbel" panose="020B0503020204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orbel" panose="020B0503020204020204" pitchFamily="34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rbel" panose="020B0503020204020204" pitchFamily="34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rbel" panose="020B0503020204020204" pitchFamily="34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rbel" panose="020B0503020204020204" pitchFamily="34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rbel" panose="020B0503020204020204" pitchFamily="34" charset="0"/>
                <a:ea typeface="新細明體" panose="02020500000000000000" pitchFamily="18" charset="-120"/>
              </a:defRPr>
            </a:lvl9pPr>
          </a:lstStyle>
          <a:p>
            <a:pPr eaLnBrk="0" hangingPunct="0"/>
            <a:r>
              <a:rPr kumimoji="0" lang="en-US" altLang="zh-TW" sz="2000"/>
              <a:t>Most important part of the image</a:t>
            </a:r>
            <a:endParaRPr kumimoji="0" lang="zh-TW" altLang="en-US" sz="2000"/>
          </a:p>
        </p:txBody>
      </p:sp>
      <p:sp>
        <p:nvSpPr>
          <p:cNvPr id="22" name="Line 192"/>
          <p:cNvSpPr>
            <a:spLocks noChangeShapeType="1"/>
          </p:cNvSpPr>
          <p:nvPr/>
        </p:nvSpPr>
        <p:spPr bwMode="auto">
          <a:xfrm flipH="1">
            <a:off x="2476500" y="3352800"/>
            <a:ext cx="10668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342359"/>
      </p:ext>
    </p:extLst>
  </p:cSld>
  <p:clrMapOvr>
    <a:masterClrMapping/>
  </p:clrMapOvr>
  <p:transition spd="slow">
    <p:random/>
  </p:transition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/>
              <a:t>DWT in JPEG 2000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3B8E435-5DF5-44DE-83D2-9F90DF09A99B}" type="slidenum">
              <a:rPr lang="en-US" smtClean="0"/>
              <a:pPr/>
              <a:t>66</a:t>
            </a:fld>
            <a:endParaRPr lang="en-US"/>
          </a:p>
        </p:txBody>
      </p:sp>
      <p:graphicFrame>
        <p:nvGraphicFramePr>
          <p:cNvPr id="12" name="Group 118"/>
          <p:cNvGraphicFramePr>
            <a:graphicFrameLocks noGrp="1"/>
          </p:cNvGraphicFramePr>
          <p:nvPr/>
        </p:nvGraphicFramePr>
        <p:xfrm>
          <a:off x="599574" y="4364055"/>
          <a:ext cx="7848600" cy="1463040"/>
        </p:xfrm>
        <a:graphic>
          <a:graphicData uri="http://schemas.openxmlformats.org/drawingml/2006/table">
            <a:tbl>
              <a:tblPr/>
              <a:tblGrid>
                <a:gridCol w="685800"/>
                <a:gridCol w="685800"/>
                <a:gridCol w="685800"/>
                <a:gridCol w="685800"/>
                <a:gridCol w="2362200"/>
                <a:gridCol w="685800"/>
                <a:gridCol w="685800"/>
                <a:gridCol w="685800"/>
                <a:gridCol w="685800"/>
              </a:tblGrid>
              <a:tr h="279400"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tx2"/>
                        </a:buClr>
                        <a:buSzPct val="9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3" panose="050401020108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68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tx2"/>
                        </a:buClr>
                        <a:buSzPct val="9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3" panose="050401020108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103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tx2"/>
                        </a:buClr>
                        <a:buSzPct val="9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3" panose="050401020108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6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tx2"/>
                        </a:buClr>
                        <a:buSzPct val="9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3" panose="050401020108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19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4"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tx2"/>
                        </a:buClr>
                        <a:buSzPct val="9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3" panose="050401020108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zh-TW" altLang="zh-TW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新細明體" panose="02020500000000000000" pitchFamily="18" charset="-12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tx2"/>
                        </a:buClr>
                        <a:buSzPct val="9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3" panose="050401020108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326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tx2"/>
                        </a:buClr>
                        <a:buSzPct val="9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3" panose="050401020108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-38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tx2"/>
                        </a:buClr>
                        <a:buSzPct val="9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3" panose="050401020108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6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tx2"/>
                        </a:buClr>
                        <a:buSzPct val="9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3" panose="050401020108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19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9400"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tx2"/>
                        </a:buClr>
                        <a:buSzPct val="9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3" panose="050401020108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76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tx2"/>
                        </a:buClr>
                        <a:buSzPct val="9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3" panose="050401020108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79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tx2"/>
                        </a:buClr>
                        <a:buSzPct val="9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3" panose="050401020108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-4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tx2"/>
                        </a:buClr>
                        <a:buSzPct val="9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3" panose="050401020108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-7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tx2"/>
                        </a:buClr>
                        <a:buSzPct val="9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3" panose="050401020108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16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tx2"/>
                        </a:buClr>
                        <a:buSzPct val="9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3" panose="050401020108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-32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tx2"/>
                        </a:buClr>
                        <a:buSzPct val="9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3" panose="050401020108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tx2"/>
                        </a:buClr>
                        <a:buSzPct val="9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3" panose="050401020108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-7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9400"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tx2"/>
                        </a:buClr>
                        <a:buSzPct val="9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3" panose="050401020108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2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tx2"/>
                        </a:buClr>
                        <a:buSzPct val="9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3" panose="050401020108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-3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tx2"/>
                        </a:buClr>
                        <a:buSzPct val="9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3" panose="050401020108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4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tx2"/>
                        </a:buClr>
                        <a:buSzPct val="9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3" panose="050401020108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tx2"/>
                        </a:buClr>
                        <a:buSzPct val="9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3" panose="050401020108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2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tx2"/>
                        </a:buClr>
                        <a:buSzPct val="9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3" panose="050401020108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-3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tx2"/>
                        </a:buClr>
                        <a:buSzPct val="9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3" panose="050401020108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4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tx2"/>
                        </a:buClr>
                        <a:buSzPct val="9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3" panose="050401020108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9400"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tx2"/>
                        </a:buClr>
                        <a:buSzPct val="9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3" panose="050401020108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-10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tx2"/>
                        </a:buClr>
                        <a:buSzPct val="9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3" panose="050401020108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5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tx2"/>
                        </a:buClr>
                        <a:buSzPct val="9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3" panose="050401020108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-2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tx2"/>
                        </a:buClr>
                        <a:buSzPct val="9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3" panose="050401020108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-9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tx2"/>
                        </a:buClr>
                        <a:buSzPct val="9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3" panose="050401020108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-10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tx2"/>
                        </a:buClr>
                        <a:buSzPct val="9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3" panose="050401020108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5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tx2"/>
                        </a:buClr>
                        <a:buSzPct val="9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3" panose="050401020108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-2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tx2"/>
                        </a:buClr>
                        <a:buSzPct val="9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3" panose="05040102010807070707" pitchFamily="18" charset="2"/>
                        <a:defRPr sz="200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B9B57"/>
                        </a:buClr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rbel" panose="020B0503020204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-9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3" name="AutoShape 176"/>
          <p:cNvSpPr>
            <a:spLocks noChangeArrowheads="1"/>
          </p:cNvSpPr>
          <p:nvPr/>
        </p:nvSpPr>
        <p:spPr bwMode="auto">
          <a:xfrm>
            <a:off x="4028574" y="4868880"/>
            <a:ext cx="976313" cy="485775"/>
          </a:xfrm>
          <a:prstGeom prst="rightArrow">
            <a:avLst>
              <a:gd name="adj1" fmla="val 50000"/>
              <a:gd name="adj2" fmla="val 50245"/>
            </a:avLst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Corbel" panose="020B0503020204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orbel" panose="020B0503020204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orbel" panose="020B0503020204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orbel" panose="020B0503020204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orbel" panose="020B0503020204020204" pitchFamily="34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rbel" panose="020B0503020204020204" pitchFamily="34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rbel" panose="020B0503020204020204" pitchFamily="34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rbel" panose="020B0503020204020204" pitchFamily="34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rbel" panose="020B0503020204020204" pitchFamily="34" charset="0"/>
                <a:ea typeface="新細明體" panose="02020500000000000000" pitchFamily="18" charset="-120"/>
              </a:defRPr>
            </a:lvl9pPr>
          </a:lstStyle>
          <a:p>
            <a:endParaRPr kumimoji="0" lang="zh-TW" altLang="en-US"/>
          </a:p>
        </p:txBody>
      </p:sp>
      <p:sp>
        <p:nvSpPr>
          <p:cNvPr id="14" name="Text Box 179"/>
          <p:cNvSpPr txBox="1">
            <a:spLocks noChangeArrowheads="1"/>
          </p:cNvSpPr>
          <p:nvPr/>
        </p:nvSpPr>
        <p:spPr bwMode="auto">
          <a:xfrm>
            <a:off x="661487" y="5973780"/>
            <a:ext cx="2614612" cy="342900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Corbel" panose="020B0503020204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orbel" panose="020B0503020204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orbel" panose="020B0503020204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orbel" panose="020B0503020204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orbel" panose="020B0503020204020204" pitchFamily="34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rbel" panose="020B0503020204020204" pitchFamily="34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rbel" panose="020B0503020204020204" pitchFamily="34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rbel" panose="020B0503020204020204" pitchFamily="34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rbel" panose="020B0503020204020204" pitchFamily="34" charset="0"/>
                <a:ea typeface="新細明體" panose="02020500000000000000" pitchFamily="18" charset="-120"/>
              </a:defRPr>
            </a:lvl9pPr>
          </a:lstStyle>
          <a:p>
            <a:pPr algn="ctr" eaLnBrk="0" hangingPunct="0"/>
            <a:r>
              <a:rPr kumimoji="0" lang="en-US" altLang="zh-TW" sz="2000"/>
              <a:t>1</a:t>
            </a:r>
            <a:r>
              <a:rPr kumimoji="0" lang="en-US" altLang="zh-TW" sz="2000" baseline="30000"/>
              <a:t>st</a:t>
            </a:r>
            <a:r>
              <a:rPr kumimoji="0" lang="en-US" altLang="zh-TW" sz="2000"/>
              <a:t> vertical separation </a:t>
            </a:r>
          </a:p>
        </p:txBody>
      </p:sp>
      <p:sp>
        <p:nvSpPr>
          <p:cNvPr id="23" name="Text Box 180"/>
          <p:cNvSpPr txBox="1">
            <a:spLocks noChangeArrowheads="1"/>
          </p:cNvSpPr>
          <p:nvPr/>
        </p:nvSpPr>
        <p:spPr bwMode="auto">
          <a:xfrm>
            <a:off x="5709737" y="5926155"/>
            <a:ext cx="2781300" cy="342900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Corbel" panose="020B0503020204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orbel" panose="020B0503020204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orbel" panose="020B0503020204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orbel" panose="020B0503020204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orbel" panose="020B0503020204020204" pitchFamily="34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rbel" panose="020B0503020204020204" pitchFamily="34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rbel" panose="020B0503020204020204" pitchFamily="34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rbel" panose="020B0503020204020204" pitchFamily="34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rbel" panose="020B0503020204020204" pitchFamily="34" charset="0"/>
                <a:ea typeface="新細明體" panose="02020500000000000000" pitchFamily="18" charset="-120"/>
              </a:defRPr>
            </a:lvl9pPr>
          </a:lstStyle>
          <a:p>
            <a:pPr algn="ctr" eaLnBrk="0" hangingPunct="0"/>
            <a:r>
              <a:rPr kumimoji="0" lang="en-US" altLang="zh-TW" sz="2000"/>
              <a:t>2</a:t>
            </a:r>
            <a:r>
              <a:rPr kumimoji="0" lang="en-US" altLang="zh-TW" sz="2000" baseline="30000"/>
              <a:t>nd</a:t>
            </a:r>
            <a:r>
              <a:rPr kumimoji="0" lang="en-US" altLang="zh-TW" sz="2000"/>
              <a:t> level DWT result</a:t>
            </a:r>
            <a:endParaRPr kumimoji="0" lang="zh-TW" altLang="en-US" sz="2000"/>
          </a:p>
          <a:p>
            <a:pPr algn="ctr" eaLnBrk="0" hangingPunct="0"/>
            <a:endParaRPr kumimoji="0" lang="en-US" altLang="zh-TW" sz="2000"/>
          </a:p>
        </p:txBody>
      </p:sp>
      <p:graphicFrame>
        <p:nvGraphicFramePr>
          <p:cNvPr id="8" name="Group 193"/>
          <p:cNvGraphicFramePr>
            <a:graphicFrameLocks noGrp="1"/>
          </p:cNvGraphicFramePr>
          <p:nvPr/>
        </p:nvGraphicFramePr>
        <p:xfrm>
          <a:off x="1676400" y="838200"/>
          <a:ext cx="5029200" cy="2971859"/>
        </p:xfrm>
        <a:graphic>
          <a:graphicData uri="http://schemas.openxmlformats.org/drawingml/2006/table">
            <a:tbl>
              <a:tblPr/>
              <a:tblGrid>
                <a:gridCol w="609600"/>
                <a:gridCol w="685800"/>
                <a:gridCol w="1295400"/>
                <a:gridCol w="2438400"/>
              </a:tblGrid>
              <a:tr h="38091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新細明體" pitchFamily="18" charset="-120"/>
                        </a:rPr>
                        <a:t>LL3</a:t>
                      </a:r>
                    </a:p>
                  </a:txBody>
                  <a:tcPr marT="45710" marB="4571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新細明體" pitchFamily="18" charset="-120"/>
                        </a:rPr>
                        <a:t>HL3</a:t>
                      </a:r>
                    </a:p>
                  </a:txBody>
                  <a:tcPr marT="45710" marB="4571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新細明體" pitchFamily="18" charset="-120"/>
                        </a:rPr>
                        <a:t>HL2</a:t>
                      </a:r>
                    </a:p>
                  </a:txBody>
                  <a:tcPr marT="45710" marB="4571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新細明體" pitchFamily="18" charset="-120"/>
                        </a:rPr>
                        <a:t>HL1</a:t>
                      </a:r>
                    </a:p>
                  </a:txBody>
                  <a:tcPr marT="45710" marB="4571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68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新細明體" pitchFamily="18" charset="-120"/>
                        </a:rPr>
                        <a:t>LH3</a:t>
                      </a:r>
                    </a:p>
                  </a:txBody>
                  <a:tcPr marT="45710" marB="4571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新細明體" pitchFamily="18" charset="-120"/>
                        </a:rPr>
                        <a:t>HH3</a:t>
                      </a:r>
                    </a:p>
                  </a:txBody>
                  <a:tcPr marT="45710" marB="4571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</a:tr>
              <a:tr h="777709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新細明體" pitchFamily="18" charset="-120"/>
                        </a:rPr>
                        <a:t>LH2</a:t>
                      </a:r>
                    </a:p>
                  </a:txBody>
                  <a:tcPr marT="45710" marB="4571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新細明體" pitchFamily="18" charset="-120"/>
                        </a:rPr>
                        <a:t>HH2</a:t>
                      </a:r>
                    </a:p>
                  </a:txBody>
                  <a:tcPr marT="45710" marB="4571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</a:tr>
              <a:tr h="1447491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新細明體" pitchFamily="18" charset="-120"/>
                        </a:rPr>
                        <a:t>LH1</a:t>
                      </a:r>
                    </a:p>
                  </a:txBody>
                  <a:tcPr marT="45710" marB="4571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新細明體" pitchFamily="18" charset="-120"/>
                        </a:rPr>
                        <a:t>HH1</a:t>
                      </a:r>
                    </a:p>
                  </a:txBody>
                  <a:tcPr marT="45710" marB="4571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67501515"/>
      </p:ext>
    </p:extLst>
  </p:cSld>
  <p:clrMapOvr>
    <a:masterClrMapping/>
  </p:clrMapOvr>
  <p:transition spd="slow">
    <p:random/>
  </p:transition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/>
              <a:t>DWT in JPEG 2000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3B8E435-5DF5-44DE-83D2-9F90DF09A99B}" type="slidenum">
              <a:rPr lang="en-US" smtClean="0"/>
              <a:pPr/>
              <a:t>67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6340" y="685800"/>
            <a:ext cx="6522720" cy="5722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252583"/>
      </p:ext>
    </p:extLst>
  </p:cSld>
  <p:clrMapOvr>
    <a:masterClrMapping/>
  </p:clrMapOvr>
  <p:transition spd="slow">
    <p:random/>
  </p:transition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/>
              <a:t>DWT in JPEG 2000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3B8E435-5DF5-44DE-83D2-9F90DF09A99B}" type="slidenum">
              <a:rPr lang="en-US" smtClean="0"/>
              <a:pPr/>
              <a:t>68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735284"/>
            <a:ext cx="6446520" cy="57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878304"/>
      </p:ext>
    </p:extLst>
  </p:cSld>
  <p:clrMapOvr>
    <a:masterClrMapping/>
  </p:clrMapOvr>
  <p:transition spd="slow">
    <p:random/>
  </p:transition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sz="3200" smtClean="0"/>
              <a:t>JPEG2000 vs </a:t>
            </a:r>
            <a:r>
              <a:rPr lang="en-US" altLang="zh-TW" sz="3200"/>
              <a:t>JPEG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3B8E435-5DF5-44DE-83D2-9F90DF09A99B}" type="slidenum">
              <a:rPr lang="en-US" smtClean="0"/>
              <a:pPr/>
              <a:t>69</a:t>
            </a:fld>
            <a:endParaRPr lang="en-US"/>
          </a:p>
        </p:txBody>
      </p:sp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563562"/>
            <a:ext cx="4121150" cy="2757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" y="3546492"/>
            <a:ext cx="4114800" cy="2757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9300" y="3546492"/>
            <a:ext cx="4114800" cy="2757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5433746"/>
      </p:ext>
    </p:extLst>
  </p:cSld>
  <p:clrMapOvr>
    <a:masterClrMapping/>
  </p:clrMapOvr>
  <p:transition spd="slow">
    <p:random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/>
              <a:t>SHORT-TIME FOURIER TRANSFORM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sz="quarter" idx="1"/>
          </p:nvPr>
        </p:nvSpPr>
        <p:spPr>
          <a:xfrm>
            <a:off x="401137" y="641295"/>
            <a:ext cx="8077200" cy="555955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mtClean="0"/>
              <a:t>Wide </a:t>
            </a:r>
            <a:r>
              <a:rPr lang="en-US"/>
              <a:t>analysis window </a:t>
            </a:r>
            <a:r>
              <a:rPr lang="en-US">
                <a:sym typeface="Wingdings" panose="05000000000000000000" pitchFamily="2" charset="2"/>
              </a:rPr>
              <a:t></a:t>
            </a:r>
            <a:r>
              <a:rPr lang="en-US" smtClean="0"/>
              <a:t> </a:t>
            </a:r>
            <a:r>
              <a:rPr lang="en-US"/>
              <a:t>poor time resolution, good frequency </a:t>
            </a:r>
            <a:r>
              <a:rPr lang="en-US" smtClean="0"/>
              <a:t>resolution.</a:t>
            </a:r>
          </a:p>
          <a:p>
            <a:pPr>
              <a:lnSpc>
                <a:spcPct val="90000"/>
              </a:lnSpc>
            </a:pPr>
            <a:r>
              <a:rPr lang="en-US"/>
              <a:t>Narrow analysis window </a:t>
            </a:r>
            <a:r>
              <a:rPr lang="en-US">
                <a:sym typeface="Wingdings" panose="05000000000000000000" pitchFamily="2" charset="2"/>
              </a:rPr>
              <a:t></a:t>
            </a:r>
            <a:r>
              <a:rPr lang="en-US"/>
              <a:t> good time resolution, poor frequency resolution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3B8E435-5DF5-44DE-83D2-9F90DF09A99B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33" t="10300" r="6140" b="46387"/>
          <a:stretch>
            <a:fillRect/>
          </a:stretch>
        </p:blipFill>
        <p:spPr bwMode="auto">
          <a:xfrm>
            <a:off x="533400" y="2534489"/>
            <a:ext cx="7750006" cy="32567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8" name="Group 17"/>
          <p:cNvGrpSpPr/>
          <p:nvPr/>
        </p:nvGrpSpPr>
        <p:grpSpPr>
          <a:xfrm>
            <a:off x="1905000" y="2919519"/>
            <a:ext cx="1841500" cy="2324101"/>
            <a:chOff x="6302206" y="641295"/>
            <a:chExt cx="1981200" cy="1676400"/>
          </a:xfrm>
        </p:grpSpPr>
        <p:cxnSp>
          <p:nvCxnSpPr>
            <p:cNvPr id="9" name="Straight Connector 8"/>
            <p:cNvCxnSpPr/>
            <p:nvPr/>
          </p:nvCxnSpPr>
          <p:spPr>
            <a:xfrm>
              <a:off x="6302206" y="641295"/>
              <a:ext cx="1981200" cy="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6302206" y="641295"/>
              <a:ext cx="0" cy="16764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8283406" y="641295"/>
              <a:ext cx="0" cy="16764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6302206" y="2317695"/>
              <a:ext cx="1981200" cy="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39360502"/>
      </p:ext>
    </p:extLst>
  </p:cSld>
  <p:clrMapOvr>
    <a:masterClrMapping/>
  </p:clrMapOvr>
  <p:transition spd="slow">
    <p:random/>
  </p:transition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3200"/>
              <a:t>D</a:t>
            </a:r>
            <a:r>
              <a:rPr lang="en-US" sz="3200"/>
              <a:t>WT</a:t>
            </a:r>
            <a:r>
              <a:rPr lang="ru-RU" sz="3200"/>
              <a:t> v</a:t>
            </a:r>
            <a:r>
              <a:rPr lang="en-US" sz="3200"/>
              <a:t>s.</a:t>
            </a:r>
            <a:r>
              <a:rPr lang="ru-RU" sz="3200"/>
              <a:t> D</a:t>
            </a:r>
            <a:r>
              <a:rPr lang="en-US" sz="3200"/>
              <a:t>CT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3B8E435-5DF5-44DE-83D2-9F90DF09A99B}" type="slidenum">
              <a:rPr lang="en-US" smtClean="0"/>
              <a:pPr/>
              <a:t>70</a:t>
            </a:fld>
            <a:endParaRPr lang="en-US"/>
          </a:p>
        </p:txBody>
      </p:sp>
      <p:pic>
        <p:nvPicPr>
          <p:cNvPr id="7" name="Picture 5" descr="Di_ori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187630"/>
            <a:ext cx="2447095" cy="2451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Di_wavele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6641" y="759954"/>
            <a:ext cx="2445442" cy="2440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" descr="Di_fourier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0882" y="759954"/>
            <a:ext cx="2453396" cy="2440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762000" y="4724400"/>
            <a:ext cx="1646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Times New Roman" panose="02020603050405020304" pitchFamily="18" charset="0"/>
              </a:rPr>
              <a:t> Original Image</a:t>
            </a:r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113517" y="3396793"/>
            <a:ext cx="2688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>
                <a:latin typeface="Times New Roman" panose="02020603050405020304" pitchFamily="18" charset="0"/>
              </a:rPr>
              <a:t>98% Wavelet </a:t>
            </a:r>
            <a:r>
              <a:rPr lang="ru-RU" smtClean="0">
                <a:latin typeface="Times New Roman" panose="02020603050405020304" pitchFamily="18" charset="0"/>
              </a:rPr>
              <a:t>Compression</a:t>
            </a:r>
            <a:endParaRPr lang="en-US">
              <a:latin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87745" y="3413180"/>
            <a:ext cx="2399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>
                <a:latin typeface="Times New Roman" panose="02020603050405020304" pitchFamily="18" charset="0"/>
              </a:rPr>
              <a:t>98% DCT </a:t>
            </a:r>
            <a:r>
              <a:rPr lang="ru-RU" smtClean="0">
                <a:latin typeface="Times New Roman" panose="02020603050405020304" pitchFamily="18" charset="0"/>
              </a:rPr>
              <a:t>Compression</a:t>
            </a:r>
            <a:endParaRPr lang="en-US">
              <a:latin typeface="Times New Roman" panose="02020603050405020304" pitchFamily="18" charset="0"/>
            </a:endParaRPr>
          </a:p>
        </p:txBody>
      </p:sp>
      <p:pic>
        <p:nvPicPr>
          <p:cNvPr id="13" name="Picture 6" descr="Di_err_wav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6641" y="3982591"/>
            <a:ext cx="2445442" cy="2451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7" descr="Di_err_four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0882" y="3995290"/>
            <a:ext cx="2453396" cy="2467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208424"/>
      </p:ext>
    </p:extLst>
  </p:cSld>
  <p:clrMapOvr>
    <a:masterClrMapping/>
  </p:clrMapOvr>
  <p:transition spd="slow">
    <p:random/>
  </p:transition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mtClean="0"/>
              <a:t>DEMO</a:t>
            </a:r>
            <a:endParaRPr lang="en-US"/>
          </a:p>
        </p:txBody>
      </p:sp>
      <p:sp>
        <p:nvSpPr>
          <p:cNvPr id="5" name="Content Placeholder 2"/>
          <p:cNvSpPr>
            <a:spLocks noGrp="1"/>
          </p:cNvSpPr>
          <p:nvPr>
            <p:ph sz="quarter" idx="1"/>
          </p:nvPr>
        </p:nvSpPr>
        <p:spPr>
          <a:xfrm>
            <a:off x="401137" y="641294"/>
            <a:ext cx="8209463" cy="5759505"/>
          </a:xfrm>
        </p:spPr>
        <p:txBody>
          <a:bodyPr>
            <a:normAutofit fontScale="92500" lnSpcReduction="20000"/>
          </a:bodyPr>
          <a:lstStyle/>
          <a:p>
            <a:r>
              <a:rPr lang="en-US" altLang="zh-TW" smtClean="0"/>
              <a:t>Haar wavelet transform</a:t>
            </a:r>
          </a:p>
          <a:p>
            <a:pPr lvl="1"/>
            <a:r>
              <a:rPr lang="en-US" altLang="zh-TW" sz="2400" smtClean="0"/>
              <a:t>Wavelet Transform (with iteration)</a:t>
            </a:r>
          </a:p>
          <a:p>
            <a:pPr lvl="1"/>
            <a:r>
              <a:rPr lang="en-US" altLang="zh-TW" sz="2400" smtClean="0"/>
              <a:t>Denoising (with threshold)</a:t>
            </a:r>
          </a:p>
          <a:p>
            <a:pPr lvl="1"/>
            <a:r>
              <a:rPr lang="en-US" altLang="zh-TW" sz="2400" smtClean="0"/>
              <a:t>Auto Transform (with statistic)</a:t>
            </a:r>
          </a:p>
          <a:p>
            <a:pPr marL="274320" lvl="1">
              <a:spcBef>
                <a:spcPts val="600"/>
              </a:spcBef>
              <a:buSzPct val="70000"/>
              <a:buFont typeface="Wingdings"/>
              <a:buChar char=""/>
            </a:pPr>
            <a:r>
              <a:rPr lang="en-US" altLang="zh-TW" sz="2400"/>
              <a:t>Wavelet transform on depth </a:t>
            </a:r>
            <a:r>
              <a:rPr lang="en-US" altLang="zh-TW" sz="2400" smtClean="0"/>
              <a:t>image</a:t>
            </a:r>
          </a:p>
          <a:p>
            <a:pPr marL="274320" lvl="1">
              <a:spcBef>
                <a:spcPts val="600"/>
              </a:spcBef>
              <a:buSzPct val="70000"/>
              <a:buFont typeface="Wingdings"/>
              <a:buChar char=""/>
            </a:pPr>
            <a:r>
              <a:rPr lang="en-US" altLang="zh-TW" sz="2400" smtClean="0"/>
              <a:t>Wavelet transform on RGB-D image</a:t>
            </a:r>
          </a:p>
          <a:p>
            <a:pPr marL="274320" lvl="1">
              <a:spcBef>
                <a:spcPts val="600"/>
              </a:spcBef>
              <a:buSzPct val="70000"/>
              <a:buFont typeface="Wingdings"/>
              <a:buChar char=""/>
            </a:pPr>
            <a:r>
              <a:rPr lang="en-US" altLang="zh-TW" sz="2400" smtClean="0"/>
              <a:t>Dataset</a:t>
            </a:r>
          </a:p>
          <a:p>
            <a:pPr lvl="1"/>
            <a:r>
              <a:rPr lang="en-US" altLang="zh-TW" sz="2400"/>
              <a:t>"Standard" test images</a:t>
            </a:r>
            <a:br>
              <a:rPr lang="en-US" altLang="zh-TW" sz="2400"/>
            </a:br>
            <a:r>
              <a:rPr lang="en-US" altLang="zh-TW" sz="2400"/>
              <a:t>(</a:t>
            </a:r>
            <a:r>
              <a:rPr lang="en-US" altLang="zh-TW" sz="2400">
                <a:hlinkClick r:id="rId3"/>
              </a:rPr>
              <a:t>http://</a:t>
            </a:r>
            <a:r>
              <a:rPr lang="en-US" altLang="zh-TW" sz="2400" smtClean="0">
                <a:hlinkClick r:id="rId3"/>
              </a:rPr>
              <a:t>www.imageprocessingplace.com/root_files_V3/image_databases.htm</a:t>
            </a:r>
            <a:r>
              <a:rPr lang="en-US" altLang="zh-TW" sz="2400" smtClean="0"/>
              <a:t>)</a:t>
            </a:r>
            <a:endParaRPr lang="en-US" altLang="zh-TW" sz="2400"/>
          </a:p>
          <a:p>
            <a:pPr lvl="1"/>
            <a:r>
              <a:rPr lang="en-US" altLang="zh-TW" sz="2400" smtClean="0"/>
              <a:t>IEEE </a:t>
            </a:r>
            <a:r>
              <a:rPr lang="en-US" altLang="zh-TW" sz="2400"/>
              <a:t>International Conference on Robotics and Automation (ICRA) </a:t>
            </a:r>
            <a:r>
              <a:rPr lang="en-US" altLang="zh-TW" sz="2400" smtClean="0"/>
              <a:t/>
            </a:r>
            <a:br>
              <a:rPr lang="en-US" altLang="zh-TW" sz="2400" smtClean="0"/>
            </a:br>
            <a:r>
              <a:rPr lang="en-US" altLang="zh-TW" sz="2400" smtClean="0"/>
              <a:t>(</a:t>
            </a:r>
            <a:r>
              <a:rPr lang="en-US" altLang="zh-TW" sz="2400">
                <a:hlinkClick r:id="rId4"/>
              </a:rPr>
              <a:t>http://rgbd-dataset.cs.washington.edu</a:t>
            </a:r>
            <a:r>
              <a:rPr lang="en-US" altLang="zh-TW" sz="2400"/>
              <a:t>)</a:t>
            </a:r>
          </a:p>
          <a:p>
            <a:pPr lvl="1"/>
            <a:r>
              <a:rPr lang="en-US" altLang="zh-TW" sz="2400" smtClean="0"/>
              <a:t>VOCB3DO</a:t>
            </a:r>
            <a:r>
              <a:rPr lang="en-US" altLang="zh-TW" sz="2400"/>
              <a:t>, Berkeley 3-D Object </a:t>
            </a:r>
            <a:r>
              <a:rPr lang="en-US" altLang="zh-TW" sz="2400" smtClean="0"/>
              <a:t>Dataset</a:t>
            </a:r>
            <a:br>
              <a:rPr lang="en-US" altLang="zh-TW" sz="2400" smtClean="0"/>
            </a:br>
            <a:r>
              <a:rPr lang="en-US" altLang="zh-TW" sz="2400" smtClean="0"/>
              <a:t>(</a:t>
            </a:r>
            <a:r>
              <a:rPr lang="en-US" sz="2400">
                <a:hlinkClick r:id="rId5"/>
              </a:rPr>
              <a:t>http://kinectdata.com</a:t>
            </a:r>
            <a:r>
              <a:rPr lang="en-US" sz="2400" smtClean="0"/>
              <a:t>)</a:t>
            </a:r>
          </a:p>
          <a:p>
            <a:pPr lvl="1"/>
            <a:r>
              <a:rPr lang="sv-SE" altLang="zh-TW" sz="2400"/>
              <a:t>NYU Depth Dataset </a:t>
            </a:r>
            <a:r>
              <a:rPr lang="sv-SE" altLang="zh-TW" sz="2400" smtClean="0"/>
              <a:t>V2</a:t>
            </a:r>
            <a:br>
              <a:rPr lang="sv-SE" altLang="zh-TW" sz="2400" smtClean="0"/>
            </a:br>
            <a:r>
              <a:rPr lang="sv-SE" altLang="zh-TW" sz="2400" smtClean="0"/>
              <a:t>(</a:t>
            </a:r>
            <a:r>
              <a:rPr lang="sv-SE" altLang="zh-TW" sz="2400" smtClean="0">
                <a:hlinkClick r:id="rId6"/>
              </a:rPr>
              <a:t>http</a:t>
            </a:r>
            <a:r>
              <a:rPr lang="sv-SE" altLang="zh-TW" sz="2400">
                <a:hlinkClick r:id="rId6"/>
              </a:rPr>
              <a:t>://cs.nyu.edu/~</a:t>
            </a:r>
            <a:r>
              <a:rPr lang="sv-SE" altLang="zh-TW" sz="2400" smtClean="0">
                <a:hlinkClick r:id="rId6"/>
              </a:rPr>
              <a:t>silberman/datasets/nyu_depth_v2.html</a:t>
            </a:r>
            <a:r>
              <a:rPr lang="sv-SE" altLang="zh-TW" sz="2400" smtClean="0"/>
              <a:t>)</a:t>
            </a:r>
            <a:endParaRPr lang="en-US" altLang="zh-TW" sz="24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3B8E435-5DF5-44DE-83D2-9F90DF09A99B}" type="slidenum">
              <a:rPr lang="en-US" smtClean="0"/>
              <a:pPr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972239"/>
      </p:ext>
    </p:extLst>
  </p:cSld>
  <p:clrMapOvr>
    <a:masterClrMapping/>
  </p:clrMapOvr>
  <p:transition spd="slow">
    <p:random/>
  </p:transition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mtClean="0"/>
              <a:t>DEMO</a:t>
            </a:r>
            <a:endParaRPr lang="en-US"/>
          </a:p>
        </p:txBody>
      </p:sp>
      <p:sp>
        <p:nvSpPr>
          <p:cNvPr id="5" name="Content Placeholder 2"/>
          <p:cNvSpPr>
            <a:spLocks noGrp="1"/>
          </p:cNvSpPr>
          <p:nvPr>
            <p:ph sz="quarter" idx="1"/>
          </p:nvPr>
        </p:nvSpPr>
        <p:spPr>
          <a:xfrm>
            <a:off x="401137" y="641294"/>
            <a:ext cx="8209463" cy="5759505"/>
          </a:xfrm>
        </p:spPr>
        <p:txBody>
          <a:bodyPr>
            <a:normAutofit/>
          </a:bodyPr>
          <a:lstStyle/>
          <a:p>
            <a:r>
              <a:rPr lang="en-US" altLang="zh-TW" smtClean="0"/>
              <a:t>Main UI</a:t>
            </a:r>
            <a:endParaRPr lang="en-US" altLang="zh-TW" sz="24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3B8E435-5DF5-44DE-83D2-9F90DF09A99B}" type="slidenum">
              <a:rPr lang="en-US" smtClean="0"/>
              <a:pPr/>
              <a:t>72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9749" y="1302904"/>
            <a:ext cx="6472238" cy="4510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524815"/>
      </p:ext>
    </p:extLst>
  </p:cSld>
  <p:clrMapOvr>
    <a:masterClrMapping/>
  </p:clrMapOvr>
  <p:transition spd="slow">
    <p:random/>
  </p:transition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mtClean="0"/>
              <a:t>DEMO</a:t>
            </a:r>
            <a:endParaRPr lang="en-US"/>
          </a:p>
        </p:txBody>
      </p:sp>
      <p:sp>
        <p:nvSpPr>
          <p:cNvPr id="5" name="Content Placeholder 2"/>
          <p:cNvSpPr>
            <a:spLocks noGrp="1"/>
          </p:cNvSpPr>
          <p:nvPr>
            <p:ph sz="quarter" idx="1"/>
          </p:nvPr>
        </p:nvSpPr>
        <p:spPr>
          <a:xfrm>
            <a:off x="401137" y="641294"/>
            <a:ext cx="8209463" cy="5759505"/>
          </a:xfrm>
        </p:spPr>
        <p:txBody>
          <a:bodyPr>
            <a:normAutofit/>
          </a:bodyPr>
          <a:lstStyle/>
          <a:p>
            <a:r>
              <a:rPr lang="en-US" altLang="zh-TW"/>
              <a:t>Wavelet Transform</a:t>
            </a:r>
            <a:endParaRPr lang="en-US" altLang="zh-TW" sz="24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3B8E435-5DF5-44DE-83D2-9F90DF09A99B}" type="slidenum">
              <a:rPr lang="en-US" smtClean="0"/>
              <a:pPr/>
              <a:t>73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137" y="2458561"/>
            <a:ext cx="2413000" cy="2413000"/>
          </a:xfrm>
          <a:prstGeom prst="rect">
            <a:avLst/>
          </a:prstGeom>
        </p:spPr>
      </p:pic>
      <p:pic>
        <p:nvPicPr>
          <p:cNvPr id="7" name="Picture 6"/>
          <p:cNvPicPr/>
          <p:nvPr/>
        </p:nvPicPr>
        <p:blipFill>
          <a:blip r:embed="rId4"/>
          <a:stretch>
            <a:fillRect/>
          </a:stretch>
        </p:blipFill>
        <p:spPr>
          <a:xfrm>
            <a:off x="3733800" y="1038701"/>
            <a:ext cx="2519680" cy="2626360"/>
          </a:xfrm>
          <a:prstGeom prst="rect">
            <a:avLst/>
          </a:prstGeom>
        </p:spPr>
      </p:pic>
      <p:pic>
        <p:nvPicPr>
          <p:cNvPr id="8" name="Picture 7"/>
          <p:cNvPicPr/>
          <p:nvPr/>
        </p:nvPicPr>
        <p:blipFill>
          <a:blip r:embed="rId5"/>
          <a:stretch>
            <a:fillRect/>
          </a:stretch>
        </p:blipFill>
        <p:spPr>
          <a:xfrm>
            <a:off x="6357620" y="1038701"/>
            <a:ext cx="2519680" cy="2626360"/>
          </a:xfrm>
          <a:prstGeom prst="rect">
            <a:avLst/>
          </a:prstGeom>
        </p:spPr>
      </p:pic>
      <p:pic>
        <p:nvPicPr>
          <p:cNvPr id="9" name="Picture 8"/>
          <p:cNvPicPr/>
          <p:nvPr/>
        </p:nvPicPr>
        <p:blipFill>
          <a:blip r:embed="rId6"/>
          <a:stretch>
            <a:fillRect/>
          </a:stretch>
        </p:blipFill>
        <p:spPr>
          <a:xfrm>
            <a:off x="3733800" y="3892494"/>
            <a:ext cx="2519680" cy="2626360"/>
          </a:xfrm>
          <a:prstGeom prst="rect">
            <a:avLst/>
          </a:prstGeom>
        </p:spPr>
      </p:pic>
      <p:pic>
        <p:nvPicPr>
          <p:cNvPr id="10" name="Picture 9"/>
          <p:cNvPicPr/>
          <p:nvPr/>
        </p:nvPicPr>
        <p:blipFill>
          <a:blip r:embed="rId7"/>
          <a:stretch>
            <a:fillRect/>
          </a:stretch>
        </p:blipFill>
        <p:spPr>
          <a:xfrm>
            <a:off x="6370320" y="3892494"/>
            <a:ext cx="2519680" cy="262636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443649" y="523239"/>
            <a:ext cx="1099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Forward</a:t>
            </a:r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7204402" y="563562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Invert</a:t>
            </a:r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299537" y="4891722"/>
            <a:ext cx="20681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mtClean="0"/>
              <a:t>lena_color_512.tif</a:t>
            </a:r>
            <a:br>
              <a:rPr lang="en-US" smtClean="0"/>
            </a:br>
            <a:r>
              <a:rPr lang="en-US" smtClean="0"/>
              <a:t>(Original)</a:t>
            </a:r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2100074" y="1626790"/>
            <a:ext cx="1529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Iteration = 1</a:t>
            </a:r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1950214" y="5703332"/>
            <a:ext cx="1529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Iteration = 2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317933"/>
      </p:ext>
    </p:extLst>
  </p:cSld>
  <p:clrMapOvr>
    <a:masterClrMapping/>
  </p:clrMapOvr>
  <p:transition spd="slow">
    <p:random/>
  </p:transition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mtClean="0"/>
              <a:t>DEMO</a:t>
            </a:r>
            <a:endParaRPr lang="en-US"/>
          </a:p>
        </p:txBody>
      </p:sp>
      <p:sp>
        <p:nvSpPr>
          <p:cNvPr id="5" name="Content Placeholder 2"/>
          <p:cNvSpPr>
            <a:spLocks noGrp="1"/>
          </p:cNvSpPr>
          <p:nvPr>
            <p:ph sz="quarter" idx="1"/>
          </p:nvPr>
        </p:nvSpPr>
        <p:spPr>
          <a:xfrm>
            <a:off x="401137" y="641294"/>
            <a:ext cx="8209463" cy="5759505"/>
          </a:xfrm>
        </p:spPr>
        <p:txBody>
          <a:bodyPr>
            <a:normAutofit/>
          </a:bodyPr>
          <a:lstStyle/>
          <a:p>
            <a:r>
              <a:rPr lang="en-US" altLang="zh-TW"/>
              <a:t>Denoising</a:t>
            </a:r>
            <a:endParaRPr lang="en-US" altLang="zh-TW" sz="24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3B8E435-5DF5-44DE-83D2-9F90DF09A99B}" type="slidenum">
              <a:rPr lang="en-US" smtClean="0"/>
              <a:pPr/>
              <a:t>74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358804" y="5712052"/>
            <a:ext cx="177805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mtClean="0"/>
              <a:t>lena_noisy.png</a:t>
            </a:r>
            <a:br>
              <a:rPr lang="en-US" smtClean="0"/>
            </a:br>
            <a:r>
              <a:rPr lang="en-US" smtClean="0"/>
              <a:t>(Original)</a:t>
            </a:r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273347"/>
            <a:ext cx="4201386" cy="420138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3555" y="638981"/>
            <a:ext cx="4261045" cy="483575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019800" y="5598502"/>
            <a:ext cx="19447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Denoised image</a:t>
            </a:r>
            <a:br>
              <a:rPr lang="en-US" smtClean="0"/>
            </a:br>
            <a:r>
              <a:rPr lang="en-US" smtClean="0"/>
              <a:t>(Threshold = 50)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385045"/>
      </p:ext>
    </p:extLst>
  </p:cSld>
  <p:clrMapOvr>
    <a:masterClrMapping/>
  </p:clrMapOvr>
  <p:transition spd="slow">
    <p:random/>
  </p:transition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mtClean="0"/>
              <a:t>DEMO</a:t>
            </a:r>
            <a:endParaRPr lang="en-US"/>
          </a:p>
        </p:txBody>
      </p:sp>
      <p:sp>
        <p:nvSpPr>
          <p:cNvPr id="5" name="Content Placeholder 2"/>
          <p:cNvSpPr>
            <a:spLocks noGrp="1"/>
          </p:cNvSpPr>
          <p:nvPr>
            <p:ph sz="quarter" idx="1"/>
          </p:nvPr>
        </p:nvSpPr>
        <p:spPr>
          <a:xfrm>
            <a:off x="401137" y="641294"/>
            <a:ext cx="8209463" cy="5759505"/>
          </a:xfrm>
        </p:spPr>
        <p:txBody>
          <a:bodyPr>
            <a:normAutofit/>
          </a:bodyPr>
          <a:lstStyle/>
          <a:p>
            <a:r>
              <a:rPr lang="en-US" altLang="zh-TW" smtClean="0"/>
              <a:t>Auto Transform</a:t>
            </a:r>
          </a:p>
          <a:p>
            <a:pPr lvl="1"/>
            <a:r>
              <a:rPr lang="en-US" altLang="zh-TW" sz="2100" smtClean="0"/>
              <a:t>Size = KB</a:t>
            </a:r>
          </a:p>
          <a:p>
            <a:pPr lvl="1"/>
            <a:r>
              <a:rPr lang="en-US" altLang="zh-TW" smtClean="0"/>
              <a:t>1F: Forward Wavelet transform, iteration = 1</a:t>
            </a:r>
          </a:p>
          <a:p>
            <a:pPr lvl="1"/>
            <a:r>
              <a:rPr lang="en-US" altLang="zh-TW"/>
              <a:t>3</a:t>
            </a:r>
            <a:r>
              <a:rPr lang="en-US" altLang="zh-TW" sz="2100" smtClean="0"/>
              <a:t>I</a:t>
            </a:r>
            <a:r>
              <a:rPr lang="en-US" altLang="zh-TW" sz="2100" smtClean="0"/>
              <a:t>: </a:t>
            </a:r>
            <a:r>
              <a:rPr lang="en-US" altLang="zh-TW" smtClean="0"/>
              <a:t>Invert Wavelet </a:t>
            </a:r>
            <a:r>
              <a:rPr lang="en-US" altLang="zh-TW"/>
              <a:t>transform, iteration = </a:t>
            </a:r>
            <a:r>
              <a:rPr lang="en-US" altLang="zh-TW"/>
              <a:t>3</a:t>
            </a:r>
            <a:endParaRPr lang="en-US" altLang="zh-TW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3B8E435-5DF5-44DE-83D2-9F90DF09A99B}" type="slidenum">
              <a:rPr lang="en-US" smtClean="0"/>
              <a:pPr/>
              <a:t>75</a:t>
            </a:fld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6599637"/>
              </p:ext>
            </p:extLst>
          </p:nvPr>
        </p:nvGraphicFramePr>
        <p:xfrm>
          <a:off x="306304" y="2438400"/>
          <a:ext cx="8304296" cy="3589956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65496"/>
                <a:gridCol w="1447800"/>
                <a:gridCol w="698500"/>
                <a:gridCol w="698500"/>
                <a:gridCol w="698500"/>
                <a:gridCol w="698500"/>
                <a:gridCol w="698500"/>
                <a:gridCol w="698500"/>
              </a:tblGrid>
              <a:tr h="398884">
                <a:tc>
                  <a:txBody>
                    <a:bodyPr/>
                    <a:lstStyle/>
                    <a:p>
                      <a:pPr algn="ctr"/>
                      <a:r>
                        <a:rPr lang="en-US" sz="1600" b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File name</a:t>
                      </a:r>
                      <a:endParaRPr lang="en-US" sz="1600" b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4564" marR="124564" marT="62282" marB="6228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/>
                        <a:t>Original</a:t>
                      </a:r>
                      <a:endParaRPr lang="en-US" sz="1600" b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4564" marR="124564" marT="62282" marB="6228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/>
                        <a:t>1F</a:t>
                      </a:r>
                      <a:endParaRPr lang="en-US" sz="1600" b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4564" marR="124564" marT="62282" marB="6228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1I</a:t>
                      </a:r>
                      <a:endParaRPr lang="en-US" sz="1600" b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4564" marR="124564" marT="62282" marB="6228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2F</a:t>
                      </a:r>
                      <a:endParaRPr lang="en-US" sz="1600" b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4564" marR="124564" marT="62282" marB="6228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2I</a:t>
                      </a:r>
                      <a:endParaRPr lang="en-US" sz="1600" b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4564" marR="124564" marT="62282" marB="6228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3F</a:t>
                      </a:r>
                      <a:endParaRPr lang="en-US" sz="1600" b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4564" marR="124564" marT="62282" marB="6228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3I</a:t>
                      </a:r>
                      <a:endParaRPr lang="en-US" sz="1600" b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4564" marR="124564" marT="62282" marB="62282"/>
                </a:tc>
              </a:tr>
              <a:tr h="398884">
                <a:tc>
                  <a:txBody>
                    <a:bodyPr/>
                    <a:lstStyle/>
                    <a:p>
                      <a:r>
                        <a:rPr kumimoji="0" lang="en-US" sz="1800" b="0" kern="1200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Cameraman.tif</a:t>
                      </a:r>
                      <a:endParaRPr lang="en-US" sz="1600" b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4564" marR="124564" marT="62282" marB="62282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256</a:t>
                      </a:r>
                      <a:endParaRPr lang="en-US" sz="1600" b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4564" marR="124564" marT="62282" marB="6228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201</a:t>
                      </a:r>
                      <a:endParaRPr lang="en-US" sz="1600" b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4564" marR="124564" marT="62282" marB="6228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242</a:t>
                      </a:r>
                      <a:endParaRPr lang="en-US" sz="1600" b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4564" marR="124564" marT="62282" marB="6228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153</a:t>
                      </a:r>
                      <a:endParaRPr lang="en-US" sz="1600" b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4564" marR="124564" marT="62282" marB="6228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239</a:t>
                      </a:r>
                      <a:endParaRPr lang="en-US" sz="1600" b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4564" marR="124564" marT="62282" marB="6228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113</a:t>
                      </a:r>
                      <a:endParaRPr lang="en-US" sz="1600" b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4564" marR="124564" marT="62282" marB="6228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212</a:t>
                      </a:r>
                      <a:endParaRPr lang="en-US" sz="1600" b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4564" marR="124564" marT="62282" marB="62282"/>
                </a:tc>
              </a:tr>
              <a:tr h="398884">
                <a:tc>
                  <a:txBody>
                    <a:bodyPr/>
                    <a:lstStyle/>
                    <a:p>
                      <a:r>
                        <a:rPr kumimoji="0" lang="en-US" sz="1800" b="0" kern="1200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house.tif</a:t>
                      </a:r>
                      <a:endParaRPr lang="en-US" sz="1600" b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4564" marR="124564" marT="62282" marB="62282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512</a:t>
                      </a:r>
                      <a:endParaRPr lang="en-US" sz="1600" b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4564" marR="124564" marT="62282" marB="6228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154</a:t>
                      </a:r>
                      <a:endParaRPr lang="en-US" sz="1600" b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4564" marR="124564" marT="62282" marB="6228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194</a:t>
                      </a:r>
                      <a:endParaRPr lang="en-US" sz="1600" b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4564" marR="124564" marT="62282" marB="6228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117</a:t>
                      </a:r>
                      <a:endParaRPr lang="en-US" sz="1600" b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4564" marR="124564" marT="62282" marB="6228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192</a:t>
                      </a:r>
                      <a:endParaRPr lang="en-US" sz="1600" b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4564" marR="124564" marT="62282" marB="6228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83</a:t>
                      </a:r>
                      <a:endParaRPr lang="en-US" sz="1600" b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4564" marR="124564" marT="62282" marB="6228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178</a:t>
                      </a:r>
                      <a:endParaRPr lang="en-US" sz="1600" b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4564" marR="124564" marT="62282" marB="62282"/>
                </a:tc>
              </a:tr>
              <a:tr h="398884">
                <a:tc>
                  <a:txBody>
                    <a:bodyPr/>
                    <a:lstStyle/>
                    <a:p>
                      <a:r>
                        <a:rPr kumimoji="0" lang="en-US" sz="1800" b="0" kern="1200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jetplane.tif</a:t>
                      </a:r>
                      <a:endParaRPr lang="en-US" sz="1600" b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4564" marR="124564" marT="62282" marB="62282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512</a:t>
                      </a:r>
                      <a:endParaRPr lang="en-US" sz="1600" b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4564" marR="124564" marT="62282" marB="6228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238</a:t>
                      </a:r>
                      <a:endParaRPr lang="en-US" sz="1600" b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4564" marR="124564" marT="62282" marB="6228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273</a:t>
                      </a:r>
                      <a:endParaRPr lang="en-US" sz="1600" b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4564" marR="124564" marT="62282" marB="6228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185</a:t>
                      </a:r>
                      <a:endParaRPr lang="en-US" sz="1600" b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4564" marR="124564" marT="62282" marB="6228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267</a:t>
                      </a:r>
                      <a:endParaRPr lang="en-US" sz="1600" b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4564" marR="124564" marT="62282" marB="6228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134</a:t>
                      </a:r>
                      <a:endParaRPr lang="en-US" sz="1600" b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4564" marR="124564" marT="62282" marB="6228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244</a:t>
                      </a:r>
                      <a:endParaRPr lang="en-US" sz="1600" b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4564" marR="124564" marT="62282" marB="62282"/>
                </a:tc>
              </a:tr>
              <a:tr h="398884">
                <a:tc>
                  <a:txBody>
                    <a:bodyPr/>
                    <a:lstStyle/>
                    <a:p>
                      <a:r>
                        <a:rPr kumimoji="0" lang="en-US" sz="1800" b="0" kern="1200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lake.tif</a:t>
                      </a:r>
                      <a:endParaRPr lang="en-US" sz="1600" b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4564" marR="124564" marT="62282" marB="62282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512</a:t>
                      </a:r>
                      <a:endParaRPr lang="en-US" sz="1600" b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4564" marR="124564" marT="62282" marB="6228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295</a:t>
                      </a:r>
                      <a:endParaRPr lang="en-US" sz="1600" b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4564" marR="124564" marT="62282" marB="6228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334</a:t>
                      </a:r>
                      <a:endParaRPr lang="en-US" sz="1600" b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4564" marR="124564" marT="62282" marB="6228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244</a:t>
                      </a:r>
                      <a:endParaRPr lang="en-US" sz="1600" b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4564" marR="124564" marT="62282" marB="6228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322</a:t>
                      </a:r>
                      <a:endParaRPr lang="en-US" sz="1600" b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4564" marR="124564" marT="62282" marB="6228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188</a:t>
                      </a:r>
                      <a:endParaRPr lang="en-US" sz="1600" b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4564" marR="124564" marT="62282" marB="6228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310</a:t>
                      </a:r>
                      <a:endParaRPr lang="en-US" sz="1600" b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4564" marR="124564" marT="62282" marB="62282"/>
                </a:tc>
              </a:tr>
              <a:tr h="398884">
                <a:tc>
                  <a:txBody>
                    <a:bodyPr/>
                    <a:lstStyle/>
                    <a:p>
                      <a:r>
                        <a:rPr kumimoji="0" lang="en-US" sz="1800" b="0" kern="1200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lena_color_256.tif</a:t>
                      </a:r>
                      <a:endParaRPr lang="en-US" sz="1600" b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4564" marR="124564" marT="62282" marB="62282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192</a:t>
                      </a:r>
                      <a:endParaRPr lang="en-US" sz="1600" b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4564" marR="124564" marT="62282" marB="6228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129</a:t>
                      </a:r>
                      <a:endParaRPr lang="en-US" sz="1600" b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4564" marR="124564" marT="62282" marB="6228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151</a:t>
                      </a:r>
                      <a:endParaRPr lang="en-US" sz="1600" b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4564" marR="124564" marT="62282" marB="6228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103</a:t>
                      </a:r>
                      <a:endParaRPr lang="en-US" sz="1600" b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4564" marR="124564" marT="62282" marB="6228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145</a:t>
                      </a:r>
                      <a:endParaRPr lang="en-US" sz="1600" b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4564" marR="124564" marT="62282" marB="6228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74</a:t>
                      </a:r>
                      <a:endParaRPr lang="en-US" sz="1600" b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4564" marR="124564" marT="62282" marB="6228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138</a:t>
                      </a:r>
                      <a:endParaRPr lang="en-US" sz="1600" b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4564" marR="124564" marT="62282" marB="62282"/>
                </a:tc>
              </a:tr>
              <a:tr h="398884">
                <a:tc>
                  <a:txBody>
                    <a:bodyPr/>
                    <a:lstStyle/>
                    <a:p>
                      <a:r>
                        <a:rPr kumimoji="0" lang="en-US" sz="1800" b="0" kern="1200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lena_color_512.tif</a:t>
                      </a:r>
                      <a:endParaRPr lang="en-US" sz="1600" b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4564" marR="124564" marT="62282" marB="62282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769</a:t>
                      </a:r>
                      <a:endParaRPr lang="en-US" sz="1600" b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4564" marR="124564" marT="62282" marB="6228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516</a:t>
                      </a:r>
                      <a:endParaRPr lang="en-US" sz="1600" b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4564" marR="124564" marT="62282" marB="6228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612</a:t>
                      </a:r>
                      <a:endParaRPr lang="en-US" sz="1600" b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4564" marR="124564" marT="62282" marB="6228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398</a:t>
                      </a:r>
                      <a:endParaRPr lang="en-US" sz="1600" b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4564" marR="124564" marT="62282" marB="6228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583</a:t>
                      </a:r>
                      <a:endParaRPr lang="en-US" sz="1600" b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4564" marR="124564" marT="62282" marB="6228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287</a:t>
                      </a:r>
                      <a:endParaRPr lang="en-US" sz="1600" b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4564" marR="124564" marT="62282" marB="6228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364</a:t>
                      </a:r>
                      <a:endParaRPr lang="en-US" sz="1600" b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4564" marR="124564" marT="62282" marB="62282"/>
                </a:tc>
              </a:tr>
              <a:tr h="398884">
                <a:tc>
                  <a:txBody>
                    <a:bodyPr/>
                    <a:lstStyle/>
                    <a:p>
                      <a:r>
                        <a:rPr kumimoji="0" lang="en-US" sz="1800" b="0" kern="1200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lena_color_512.tif</a:t>
                      </a:r>
                      <a:endParaRPr lang="en-US" sz="1600" b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4564" marR="124564" marT="62282" marB="62282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64</a:t>
                      </a:r>
                      <a:endParaRPr lang="en-US" sz="1600" b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4564" marR="124564" marT="62282" marB="6228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74</a:t>
                      </a:r>
                      <a:endParaRPr lang="en-US" sz="1600" b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4564" marR="124564" marT="62282" marB="6228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89</a:t>
                      </a:r>
                      <a:endParaRPr lang="en-US" sz="1600" b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4564" marR="124564" marT="62282" marB="6228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62</a:t>
                      </a:r>
                      <a:endParaRPr lang="en-US" sz="1600" b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4564" marR="124564" marT="62282" marB="6228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82</a:t>
                      </a:r>
                      <a:endParaRPr lang="en-US" sz="1600" b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4564" marR="124564" marT="62282" marB="6228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49</a:t>
                      </a:r>
                      <a:endParaRPr lang="en-US" sz="1600" b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4564" marR="124564" marT="62282" marB="6228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79</a:t>
                      </a:r>
                      <a:endParaRPr lang="en-US" sz="1600" b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4564" marR="124564" marT="62282" marB="62282"/>
                </a:tc>
              </a:tr>
              <a:tr h="398884">
                <a:tc>
                  <a:txBody>
                    <a:bodyPr/>
                    <a:lstStyle/>
                    <a:p>
                      <a:r>
                        <a:rPr kumimoji="0" lang="en-US" sz="1800" b="0" kern="1200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lena_gray_512.tif</a:t>
                      </a:r>
                      <a:endParaRPr lang="en-US" sz="1600" b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4564" marR="124564" marT="62282" marB="62282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256</a:t>
                      </a:r>
                      <a:endParaRPr lang="en-US" sz="1600" b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4564" marR="124564" marT="62282" marB="6228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263</a:t>
                      </a:r>
                      <a:endParaRPr lang="en-US" sz="1600" b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4564" marR="124564" marT="62282" marB="6228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308</a:t>
                      </a:r>
                      <a:endParaRPr lang="en-US" sz="1600" b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4564" marR="124564" marT="62282" marB="6228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208</a:t>
                      </a:r>
                      <a:endParaRPr lang="en-US" sz="1600" b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4564" marR="124564" marT="62282" marB="6228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299</a:t>
                      </a:r>
                      <a:endParaRPr lang="en-US" sz="1600" b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4564" marR="124564" marT="62282" marB="6228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149</a:t>
                      </a:r>
                      <a:endParaRPr lang="en-US" sz="1600" b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4564" marR="124564" marT="62282" marB="6228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283</a:t>
                      </a:r>
                      <a:endParaRPr lang="en-US" sz="1600" b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4564" marR="124564" marT="62282" marB="62282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31469355"/>
      </p:ext>
    </p:extLst>
  </p:cSld>
  <p:clrMapOvr>
    <a:masterClrMapping/>
  </p:clrMapOvr>
  <p:transition spd="slow">
    <p:random/>
  </p:transition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mtClean="0"/>
              <a:t>CONCLUSION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sz="quarter" idx="1"/>
          </p:nvPr>
        </p:nvSpPr>
        <p:spPr>
          <a:xfrm>
            <a:off x="401137" y="641294"/>
            <a:ext cx="8077200" cy="6158493"/>
          </a:xfrm>
        </p:spPr>
        <p:txBody>
          <a:bodyPr>
            <a:normAutofit/>
          </a:bodyPr>
          <a:lstStyle/>
          <a:p>
            <a:pPr marL="274320" lvl="1">
              <a:spcBef>
                <a:spcPts val="600"/>
              </a:spcBef>
              <a:buSzPct val="70000"/>
              <a:buFont typeface="Wingdings"/>
              <a:buChar char=""/>
            </a:pPr>
            <a:r>
              <a:rPr lang="en-US" sz="2200"/>
              <a:t>Wavelet transform provides what frequency bands exists at what time intervals</a:t>
            </a:r>
            <a:r>
              <a:rPr lang="en-US" sz="2200" smtClean="0"/>
              <a:t>.</a:t>
            </a:r>
          </a:p>
          <a:p>
            <a:pPr marL="274320" lvl="1">
              <a:spcBef>
                <a:spcPts val="600"/>
              </a:spcBef>
              <a:buSzPct val="70000"/>
              <a:buFont typeface="Wingdings"/>
              <a:buChar char=""/>
            </a:pPr>
            <a:r>
              <a:rPr lang="en-US" altLang="zh-TW" sz="2200" smtClean="0"/>
              <a:t>Provides </a:t>
            </a:r>
            <a:r>
              <a:rPr lang="en-US" altLang="zh-TW" sz="2200"/>
              <a:t>o</a:t>
            </a:r>
            <a:r>
              <a:rPr lang="en-US" altLang="zh-TW" sz="2200" smtClean="0"/>
              <a:t>rthonormal </a:t>
            </a:r>
            <a:r>
              <a:rPr lang="en-US" altLang="zh-TW" sz="2200"/>
              <a:t>bases while STFT does not.</a:t>
            </a:r>
          </a:p>
          <a:p>
            <a:pPr marL="274320" lvl="1">
              <a:spcBef>
                <a:spcPts val="600"/>
              </a:spcBef>
              <a:buSzPct val="70000"/>
              <a:buFont typeface="Wingdings"/>
              <a:buChar char=""/>
            </a:pPr>
            <a:r>
              <a:rPr lang="en-US" altLang="zh-TW" sz="2200"/>
              <a:t>Provides a multi-resolution signal analysis approach</a:t>
            </a:r>
            <a:r>
              <a:rPr lang="en-US" altLang="zh-TW" sz="2200" smtClean="0"/>
              <a:t>.</a:t>
            </a:r>
            <a:endParaRPr lang="en-US" altLang="zh-TW" sz="2200"/>
          </a:p>
          <a:p>
            <a:r>
              <a:rPr lang="en-US" sz="2200" smtClean="0"/>
              <a:t>Wavelet-based </a:t>
            </a:r>
            <a:r>
              <a:rPr lang="en-US" sz="2200"/>
              <a:t>processing algorithms were superior….Ability of wavelets to discriminate different frequencies and to preserve signal details at different resolutions</a:t>
            </a:r>
            <a:r>
              <a:rPr lang="en-US" sz="2200" smtClean="0"/>
              <a:t>.</a:t>
            </a:r>
          </a:p>
          <a:p>
            <a:endParaRPr lang="en-US" sz="22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3B8E435-5DF5-44DE-83D2-9F90DF09A99B}" type="slidenum">
              <a:rPr lang="en-US" smtClean="0"/>
              <a:pPr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219890"/>
      </p:ext>
    </p:extLst>
  </p:cSld>
  <p:clrMapOvr>
    <a:masterClrMapping/>
  </p:clrMapOvr>
  <p:transition spd="slow">
    <p:random/>
  </p:transition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mtClean="0"/>
              <a:t>CONCLUSION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sz="quarter" idx="1"/>
          </p:nvPr>
        </p:nvSpPr>
        <p:spPr>
          <a:xfrm>
            <a:off x="401137" y="641294"/>
            <a:ext cx="8077200" cy="6158493"/>
          </a:xfrm>
        </p:spPr>
        <p:txBody>
          <a:bodyPr>
            <a:normAutofit/>
          </a:bodyPr>
          <a:lstStyle/>
          <a:p>
            <a:r>
              <a:rPr lang="en-US" sz="2200" smtClean="0"/>
              <a:t>Continuous Wavelet Transform</a:t>
            </a:r>
          </a:p>
          <a:p>
            <a:pPr lvl="1"/>
            <a:r>
              <a:rPr lang="en-US" sz="2200" smtClean="0"/>
              <a:t>Pros</a:t>
            </a:r>
          </a:p>
          <a:p>
            <a:pPr lvl="2">
              <a:buFont typeface="Wingdings" panose="05000000000000000000" pitchFamily="2" charset="2"/>
              <a:buChar char="v"/>
            </a:pPr>
            <a:r>
              <a:rPr lang="en-US" sz="2200" smtClean="0"/>
              <a:t>Using </a:t>
            </a:r>
            <a:r>
              <a:rPr lang="en-US" sz="2200"/>
              <a:t>wavelets we overcome background </a:t>
            </a:r>
            <a:r>
              <a:rPr lang="en-US" sz="2200" smtClean="0"/>
              <a:t>estimation</a:t>
            </a:r>
          </a:p>
          <a:p>
            <a:pPr lvl="2">
              <a:buFont typeface="Wingdings" panose="05000000000000000000" pitchFamily="2" charset="2"/>
              <a:buChar char="v"/>
            </a:pPr>
            <a:r>
              <a:rPr lang="en-US" sz="2200" smtClean="0"/>
              <a:t>Wavelets </a:t>
            </a:r>
            <a:r>
              <a:rPr lang="en-US" sz="2200"/>
              <a:t>are resistant to noise (robust)</a:t>
            </a:r>
          </a:p>
          <a:p>
            <a:pPr lvl="1"/>
            <a:r>
              <a:rPr lang="en-US" sz="2200" smtClean="0"/>
              <a:t>Cons</a:t>
            </a:r>
          </a:p>
          <a:p>
            <a:pPr lvl="2">
              <a:buFont typeface="Wingdings" panose="05000000000000000000" pitchFamily="2" charset="2"/>
              <a:buChar char="v"/>
            </a:pPr>
            <a:r>
              <a:rPr lang="en-US" sz="2200" smtClean="0"/>
              <a:t>Redundancy → </a:t>
            </a:r>
            <a:r>
              <a:rPr lang="en-US" sz="2200">
                <a:solidFill>
                  <a:srgbClr val="0070C0"/>
                </a:solidFill>
              </a:rPr>
              <a:t>slow speed</a:t>
            </a:r>
            <a:r>
              <a:rPr lang="en-US" sz="2200"/>
              <a:t> of </a:t>
            </a:r>
            <a:r>
              <a:rPr lang="en-US" sz="2200" smtClean="0"/>
              <a:t>calculations</a:t>
            </a:r>
          </a:p>
          <a:p>
            <a:pPr lvl="2">
              <a:buFont typeface="Wingdings" panose="05000000000000000000" pitchFamily="2" charset="2"/>
              <a:buChar char="v"/>
            </a:pPr>
            <a:r>
              <a:rPr lang="en-US" sz="2200" smtClean="0"/>
              <a:t>Nonorthogonality (</a:t>
            </a:r>
            <a:r>
              <a:rPr lang="en-US" sz="2200"/>
              <a:t>signal </a:t>
            </a:r>
            <a:r>
              <a:rPr lang="en-US" sz="2200" smtClean="0"/>
              <a:t>distorts </a:t>
            </a:r>
            <a:r>
              <a:rPr lang="en-US" sz="2200"/>
              <a:t>after inverse transform</a:t>
            </a:r>
            <a:r>
              <a:rPr lang="en-US" sz="2200" smtClean="0"/>
              <a:t>)</a:t>
            </a:r>
          </a:p>
          <a:p>
            <a:pPr marL="274320" lvl="1">
              <a:spcBef>
                <a:spcPts val="600"/>
              </a:spcBef>
              <a:buSzPct val="70000"/>
              <a:buFont typeface="Wingdings"/>
              <a:buChar char=""/>
            </a:pPr>
            <a:r>
              <a:rPr lang="en-US" sz="2200"/>
              <a:t>3D DCT has great potential to produce better compression than 3D </a:t>
            </a:r>
            <a:r>
              <a:rPr lang="en-US" sz="2200" smtClean="0"/>
              <a:t>DWT.</a:t>
            </a:r>
          </a:p>
          <a:p>
            <a:pPr marL="274320" lvl="1">
              <a:spcBef>
                <a:spcPts val="600"/>
              </a:spcBef>
              <a:buSzPct val="70000"/>
              <a:buFont typeface="Wingdings"/>
              <a:buChar char=""/>
            </a:pPr>
            <a:r>
              <a:rPr lang="en-US" sz="2200"/>
              <a:t>The biggest disadvantage of the </a:t>
            </a:r>
            <a:r>
              <a:rPr lang="en-US" sz="2200" smtClean="0"/>
              <a:t>wavelet </a:t>
            </a:r>
            <a:r>
              <a:rPr lang="en-US" sz="2200"/>
              <a:t>based coding technique is the problem of selecting basis function for a particular operation.</a:t>
            </a:r>
          </a:p>
          <a:p>
            <a:pPr lvl="1"/>
            <a:endParaRPr lang="en-US" sz="24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3B8E435-5DF5-44DE-83D2-9F90DF09A99B}" type="slidenum">
              <a:rPr lang="en-US" smtClean="0"/>
              <a:pPr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762562"/>
      </p:ext>
    </p:extLst>
  </p:cSld>
  <p:clrMapOvr>
    <a:masterClrMapping/>
  </p:clrMapOvr>
  <p:transition spd="slow">
    <p:random/>
  </p:transition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mtClean="0"/>
              <a:t>FUTURE WORK</a:t>
            </a:r>
            <a:endParaRPr lang="en-US"/>
          </a:p>
        </p:txBody>
      </p:sp>
      <p:sp>
        <p:nvSpPr>
          <p:cNvPr id="5" name="Content Placeholder 2"/>
          <p:cNvSpPr>
            <a:spLocks noGrp="1"/>
          </p:cNvSpPr>
          <p:nvPr>
            <p:ph sz="quarter" idx="1"/>
          </p:nvPr>
        </p:nvSpPr>
        <p:spPr>
          <a:xfrm>
            <a:off x="401137" y="641295"/>
            <a:ext cx="8077200" cy="5559552"/>
          </a:xfrm>
        </p:spPr>
        <p:txBody>
          <a:bodyPr>
            <a:normAutofit/>
          </a:bodyPr>
          <a:lstStyle/>
          <a:p>
            <a:r>
              <a:rPr lang="en-US"/>
              <a:t>Basic wavelet theory is now in the </a:t>
            </a:r>
            <a:r>
              <a:rPr lang="en-US" b="1"/>
              <a:t>refinement </a:t>
            </a:r>
            <a:r>
              <a:rPr lang="en-US" smtClean="0"/>
              <a:t>stage.</a:t>
            </a:r>
            <a:endParaRPr lang="en-US"/>
          </a:p>
          <a:p>
            <a:r>
              <a:rPr lang="en-US"/>
              <a:t>The refinement stage involves </a:t>
            </a:r>
            <a:r>
              <a:rPr lang="en-US" b="1"/>
              <a:t>generalizations</a:t>
            </a:r>
            <a:r>
              <a:rPr lang="en-US"/>
              <a:t> and</a:t>
            </a:r>
            <a:r>
              <a:rPr lang="en-US" b="1"/>
              <a:t> extensions</a:t>
            </a:r>
            <a:r>
              <a:rPr lang="en-US"/>
              <a:t> of wavelets, such as extending wavelet packet </a:t>
            </a:r>
            <a:r>
              <a:rPr lang="en-US" smtClean="0"/>
              <a:t>techniques.</a:t>
            </a:r>
            <a:endParaRPr lang="en-US"/>
          </a:p>
          <a:p>
            <a:r>
              <a:rPr lang="en-US"/>
              <a:t>Wavelet techniques have </a:t>
            </a:r>
            <a:r>
              <a:rPr lang="en-US" b="1"/>
              <a:t>not been thoroughly</a:t>
            </a:r>
            <a:r>
              <a:rPr lang="en-US"/>
              <a:t> </a:t>
            </a:r>
            <a:r>
              <a:rPr lang="en-US" b="1"/>
              <a:t>worked out in applications</a:t>
            </a:r>
            <a:r>
              <a:rPr lang="en-US"/>
              <a:t> such as practical data analysis where for example, discretely sampled time-series data might need to be analyzed.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3B8E435-5DF5-44DE-83D2-9F90DF09A99B}" type="slidenum">
              <a:rPr lang="en-US" smtClean="0"/>
              <a:pPr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332875"/>
      </p:ext>
    </p:extLst>
  </p:cSld>
  <p:clrMapOvr>
    <a:masterClrMapping/>
  </p:clrMapOvr>
  <p:transition spd="slow">
    <p:random/>
  </p:transition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REFERENCE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685800"/>
            <a:ext cx="8001000" cy="5715000"/>
          </a:xfrm>
        </p:spPr>
        <p:txBody>
          <a:bodyPr>
            <a:noAutofit/>
          </a:bodyPr>
          <a:lstStyle/>
          <a:p>
            <a:pPr lvl="0"/>
            <a:r>
              <a:rPr lang="en-US" sz="1350" b="1" smtClean="0"/>
              <a:t>English:</a:t>
            </a:r>
          </a:p>
          <a:p>
            <a:pPr marL="708660" lvl="1" indent="-342900">
              <a:buClrTx/>
              <a:buSzPct val="100000"/>
              <a:buFont typeface="+mj-lt"/>
              <a:buAutoNum type="arabicPeriod"/>
            </a:pPr>
            <a:r>
              <a:rPr lang="en-US" sz="1350"/>
              <a:t>Asim Bhatti, Saeid Nahavandi, Yakov Frayman: “</a:t>
            </a:r>
            <a:r>
              <a:rPr lang="en-US" sz="1350" i="1"/>
              <a:t>3D depth estimation for visual inspection using wavelet transform modulus maxima</a:t>
            </a:r>
            <a:r>
              <a:rPr lang="en-US" sz="1350"/>
              <a:t>”, Comput. Electr. Eng., Vol. 33, August </a:t>
            </a:r>
            <a:r>
              <a:rPr lang="en-US" sz="1350" smtClean="0"/>
              <a:t>2006.</a:t>
            </a:r>
          </a:p>
          <a:p>
            <a:pPr marL="708660" lvl="1" indent="-342900">
              <a:buClrTx/>
              <a:buSzPct val="100000"/>
              <a:buFont typeface="+mj-lt"/>
              <a:buAutoNum type="arabicPeriod"/>
            </a:pPr>
            <a:r>
              <a:rPr lang="en-US" sz="1350" smtClean="0"/>
              <a:t>Keith </a:t>
            </a:r>
            <a:r>
              <a:rPr lang="en-US" sz="1350"/>
              <a:t>G. Boyer, “The Fast Wavelet Transform”, Master thesis, DeVry Institute of Technology, 1995.</a:t>
            </a:r>
          </a:p>
          <a:p>
            <a:pPr marL="708660" lvl="1" indent="-342900">
              <a:buClrTx/>
              <a:buSzPct val="100000"/>
              <a:buFont typeface="+mj-lt"/>
              <a:buAutoNum type="arabicPeriod"/>
            </a:pPr>
            <a:r>
              <a:rPr lang="en-US" sz="1350" smtClean="0"/>
              <a:t>M</a:t>
            </a:r>
            <a:r>
              <a:rPr lang="en-US" sz="1350"/>
              <a:t>. Sifuzzaman, M.R. Islam, M.Z. Ali: “Application of Wavelet Transform and its Advantages Compared to Fourier Transform”, Vidyasagar University, 2009.</a:t>
            </a:r>
          </a:p>
          <a:p>
            <a:pPr marL="708660" lvl="1" indent="-342900">
              <a:buClrTx/>
              <a:buSzPct val="100000"/>
              <a:buFont typeface="+mj-lt"/>
              <a:buAutoNum type="arabicPeriod"/>
            </a:pPr>
            <a:r>
              <a:rPr lang="en-US" sz="1350" smtClean="0"/>
              <a:t>Rafael </a:t>
            </a:r>
            <a:r>
              <a:rPr lang="en-US" sz="1350"/>
              <a:t>C. Gonzalez &amp; R. E. Woods: “Digital Image Processing Third Edition”, Prentice Hall, ISBN 978-0131687288, pp. 483-543, 2006.</a:t>
            </a:r>
          </a:p>
          <a:p>
            <a:pPr marL="708660" lvl="1" indent="-342900">
              <a:buClrTx/>
              <a:buSzPct val="100000"/>
              <a:buFont typeface="+mj-lt"/>
              <a:buAutoNum type="arabicPeriod"/>
            </a:pPr>
            <a:r>
              <a:rPr lang="en-US" sz="1350" smtClean="0"/>
              <a:t>Richard </a:t>
            </a:r>
            <a:r>
              <a:rPr lang="en-US" sz="1350"/>
              <a:t>Andrew Muyshondt: “Wavelet Transform In Image Compression”, Master thesis, Texas Tech University, 1995.</a:t>
            </a:r>
          </a:p>
          <a:p>
            <a:pPr marL="708660" lvl="1" indent="-342900">
              <a:buClrTx/>
              <a:buSzPct val="100000"/>
              <a:buFont typeface="+mj-lt"/>
              <a:buAutoNum type="arabicPeriod"/>
            </a:pPr>
            <a:r>
              <a:rPr lang="en-US" sz="1350" smtClean="0"/>
              <a:t>Richard </a:t>
            </a:r>
            <a:r>
              <a:rPr lang="en-US" sz="1350"/>
              <a:t>Szeliski: “Computer Vision: Algorithms and Applications”, Springer, ISBN 978-1848829343, pp. 154-160, 2010.</a:t>
            </a:r>
          </a:p>
          <a:p>
            <a:pPr marL="708660" lvl="1" indent="-342900">
              <a:buClrTx/>
              <a:buSzPct val="100000"/>
              <a:buFont typeface="+mj-lt"/>
              <a:buAutoNum type="arabicPeriod"/>
            </a:pPr>
            <a:r>
              <a:rPr lang="en-US" sz="1350" smtClean="0"/>
              <a:t>Yu-Hong </a:t>
            </a:r>
            <a:r>
              <a:rPr lang="en-US" sz="1350"/>
              <a:t>Lin, Te-Wei Chiang, Tienwei Tsai, Mann-Jung Hsiao: “Fast 3D image depth map estimation using wavelet analysis”, Audio Language and Image </a:t>
            </a:r>
            <a:r>
              <a:rPr lang="en-US" sz="1350" smtClean="0"/>
              <a:t>Processing </a:t>
            </a:r>
            <a:r>
              <a:rPr lang="en-US" sz="1350"/>
              <a:t>(ICALIP), 2010.</a:t>
            </a:r>
          </a:p>
          <a:p>
            <a:r>
              <a:rPr lang="en-US" sz="1350" b="1" smtClean="0"/>
              <a:t>Vietnamese:</a:t>
            </a:r>
            <a:endParaRPr lang="en-US" sz="1350" b="1"/>
          </a:p>
          <a:p>
            <a:pPr marL="708660" lvl="1" indent="-342900">
              <a:buClrTx/>
              <a:buSzPct val="100000"/>
              <a:buFont typeface="+mj-lt"/>
              <a:buAutoNum type="arabicPeriod" startAt="8"/>
            </a:pPr>
            <a:r>
              <a:rPr lang="en-US" sz="1350"/>
              <a:t>Đỗ Ngọc Anh: “</a:t>
            </a:r>
            <a:r>
              <a:rPr lang="en-US" sz="1350" i="1"/>
              <a:t>Nén ảnh sử dụng biến đổi wavelet và ứng dụng trong các dịch vụ dữ liệu đa phương tiện di động</a:t>
            </a:r>
            <a:r>
              <a:rPr lang="en-US" sz="1350"/>
              <a:t>”, Đại học Bách Khoa Hà Nội, 2006. </a:t>
            </a:r>
            <a:endParaRPr lang="en-US" sz="1350" smtClean="0"/>
          </a:p>
          <a:p>
            <a:pPr marL="708660" lvl="1" indent="-342900">
              <a:buClrTx/>
              <a:buSzPct val="100000"/>
              <a:buFont typeface="+mj-lt"/>
              <a:buAutoNum type="arabicPeriod" startAt="8"/>
            </a:pPr>
            <a:r>
              <a:rPr lang="en-US" sz="1350" smtClean="0"/>
              <a:t>Nguyễn </a:t>
            </a:r>
            <a:r>
              <a:rPr lang="en-US" sz="1350"/>
              <a:t>Thị Lụa: “</a:t>
            </a:r>
            <a:r>
              <a:rPr lang="en-US" sz="1350" i="1"/>
              <a:t>Nghiên cứu lý thuyết wavelet trong xử lý tín hiệu”</a:t>
            </a:r>
            <a:r>
              <a:rPr lang="en-US" sz="1350"/>
              <a:t>, Đại học Bách Khoa Hà Nội, 2001.</a:t>
            </a:r>
          </a:p>
          <a:p>
            <a:pPr marL="708660" lvl="1" indent="-342900">
              <a:buClrTx/>
              <a:buSzPct val="100000"/>
              <a:buFont typeface="+mj-lt"/>
              <a:buAutoNum type="arabicPeriod" startAt="8"/>
            </a:pPr>
            <a:r>
              <a:rPr lang="en-US" sz="1350"/>
              <a:t>Trần Duy Hưng: “</a:t>
            </a:r>
            <a:r>
              <a:rPr lang="en-US" sz="1350" i="1"/>
              <a:t>Kỹ thuật xử lý ảnh sử dụng biến đổi Wavelet</a:t>
            </a:r>
            <a:r>
              <a:rPr lang="en-US" sz="1350" smtClean="0"/>
              <a:t>”, 2012.</a:t>
            </a:r>
          </a:p>
          <a:p>
            <a:pPr lvl="0"/>
            <a:r>
              <a:rPr lang="en-US" sz="1350" b="1"/>
              <a:t>Website:</a:t>
            </a:r>
            <a:endParaRPr lang="en-US" sz="1350" b="1" u="sng" smtClean="0">
              <a:hlinkClick r:id="rId2"/>
            </a:endParaRPr>
          </a:p>
          <a:p>
            <a:pPr marL="708660" lvl="1" indent="-342900">
              <a:buClrTx/>
              <a:buSzPct val="100000"/>
              <a:buFont typeface="+mj-lt"/>
              <a:buAutoNum type="arabicPeriod" startAt="11"/>
            </a:pPr>
            <a:r>
              <a:rPr lang="en-US" sz="1350" u="sng">
                <a:hlinkClick r:id="rId3"/>
              </a:rPr>
              <a:t>http://en.wikipedia.org/wiki/Wavelet_transform</a:t>
            </a:r>
            <a:endParaRPr lang="en-US" sz="1350"/>
          </a:p>
          <a:p>
            <a:pPr marL="708660" lvl="1" indent="-342900">
              <a:buClrTx/>
              <a:buSzPct val="100000"/>
              <a:buFont typeface="+mj-lt"/>
              <a:buAutoNum type="arabicPeriod" startAt="11"/>
            </a:pPr>
            <a:r>
              <a:rPr lang="en-US" sz="1350" u="sng" smtClean="0">
                <a:hlinkClick r:id="rId2"/>
              </a:rPr>
              <a:t>http</a:t>
            </a:r>
            <a:r>
              <a:rPr lang="en-US" sz="1350" u="sng">
                <a:hlinkClick r:id="rId2"/>
              </a:rPr>
              <a:t>://</a:t>
            </a:r>
            <a:r>
              <a:rPr lang="en-US" sz="1350" u="sng" smtClean="0">
                <a:hlinkClick r:id="rId2"/>
              </a:rPr>
              <a:t>www.mathworks.com/help/wavelet/ug/wavelet-packets.html</a:t>
            </a:r>
            <a:endParaRPr lang="en-US" sz="135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3B8E435-5DF5-44DE-83D2-9F90DF09A99B}" type="slidenum">
              <a:rPr lang="en-US" smtClean="0"/>
              <a:pPr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396033"/>
      </p:ext>
    </p:extLst>
  </p:cSld>
  <p:clrMapOvr>
    <a:masterClrMapping/>
  </p:clrMapOvr>
  <p:transition spd="slow">
    <p:random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/>
              <a:t>SHORT-TIME FOURIER TRANSFORM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sz="quarter" idx="1"/>
          </p:nvPr>
        </p:nvSpPr>
        <p:spPr>
          <a:xfrm>
            <a:off x="401137" y="641295"/>
            <a:ext cx="8077200" cy="555955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mtClean="0"/>
              <a:t>Once </a:t>
            </a:r>
            <a:r>
              <a:rPr lang="en-US"/>
              <a:t>the window is chosen, the resolution is set for both time and frequency.</a:t>
            </a:r>
          </a:p>
          <a:p>
            <a:pPr>
              <a:lnSpc>
                <a:spcPct val="90000"/>
              </a:lnSpc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3B8E435-5DF5-44DE-83D2-9F90DF09A99B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8" name="Picture 16" descr="stft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84" b="11814"/>
          <a:stretch/>
        </p:blipFill>
        <p:spPr bwMode="auto">
          <a:xfrm>
            <a:off x="785850" y="2271716"/>
            <a:ext cx="7679787" cy="2573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3819927"/>
      </p:ext>
    </p:extLst>
  </p:cSld>
  <p:clrMapOvr>
    <a:masterClrMapping/>
  </p:clrMapOvr>
  <p:transition spd="slow">
    <p:random/>
  </p:transition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7200" smtClean="0"/>
              <a:t>THANK YOU!</a:t>
            </a:r>
            <a:endParaRPr lang="en-US" sz="7200"/>
          </a:p>
        </p:txBody>
      </p:sp>
    </p:spTree>
    <p:extLst>
      <p:ext uri="{BB962C8B-B14F-4D97-AF65-F5344CB8AC3E}">
        <p14:creationId xmlns:p14="http://schemas.microsoft.com/office/powerpoint/2010/main" val="22321755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/>
              <a:t>Heisenberg Uncertainty Principle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3B8E435-5DF5-44DE-83D2-9F90DF09A99B}" type="slidenum">
              <a:rPr lang="en-US" smtClean="0"/>
              <a:pPr/>
              <a:t>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3342779" y="685800"/>
                <a:ext cx="2229841" cy="9017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</a:rPr>
                        <m:t>𝛥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800" i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𝛥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800" i="0">
                          <a:latin typeface="Cambria Math" panose="02040503050406030204" pitchFamily="18" charset="0"/>
                        </a:rPr>
                        <m:t>≥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i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2779" y="685800"/>
                <a:ext cx="2229841" cy="90178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Line 4"/>
          <p:cNvSpPr>
            <a:spLocks noChangeShapeType="1"/>
          </p:cNvSpPr>
          <p:nvPr/>
        </p:nvSpPr>
        <p:spPr bwMode="auto">
          <a:xfrm flipV="1">
            <a:off x="3164975" y="1612985"/>
            <a:ext cx="600075" cy="5984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" name="Text Box 5"/>
          <p:cNvSpPr txBox="1">
            <a:spLocks noChangeArrowheads="1"/>
          </p:cNvSpPr>
          <p:nvPr/>
        </p:nvSpPr>
        <p:spPr bwMode="auto">
          <a:xfrm>
            <a:off x="304800" y="2213060"/>
            <a:ext cx="4076700" cy="1785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200" b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Time resolution:</a:t>
            </a:r>
            <a:r>
              <a:rPr lang="en-US" sz="2200">
                <a:latin typeface="Arial" panose="020B0604020202020204" pitchFamily="34" charset="0"/>
                <a:cs typeface="Arial" panose="020B0604020202020204" pitchFamily="34" charset="0"/>
              </a:rPr>
              <a:t> How well two spikes in time can be separated from each other in the transform domain</a:t>
            </a:r>
          </a:p>
          <a:p>
            <a:pPr algn="ctr"/>
            <a:endParaRPr lang="en-US" sz="2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6"/>
          <p:cNvSpPr>
            <a:spLocks noChangeArrowheads="1"/>
          </p:cNvSpPr>
          <p:nvPr/>
        </p:nvSpPr>
        <p:spPr bwMode="auto">
          <a:xfrm>
            <a:off x="4791075" y="2211472"/>
            <a:ext cx="3971925" cy="144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200" b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Frequency resolution:</a:t>
            </a:r>
            <a:r>
              <a:rPr lang="en-US" sz="2200">
                <a:latin typeface="Arial" panose="020B0604020202020204" pitchFamily="34" charset="0"/>
                <a:cs typeface="Arial" panose="020B0604020202020204" pitchFamily="34" charset="0"/>
              </a:rPr>
              <a:t> How well two spectral components can be separated from each other in the transform domain</a:t>
            </a:r>
          </a:p>
        </p:txBody>
      </p:sp>
      <p:sp>
        <p:nvSpPr>
          <p:cNvPr id="13" name="Line 7"/>
          <p:cNvSpPr>
            <a:spLocks noChangeShapeType="1"/>
          </p:cNvSpPr>
          <p:nvPr/>
        </p:nvSpPr>
        <p:spPr bwMode="auto">
          <a:xfrm flipH="1" flipV="1">
            <a:off x="4306387" y="1625685"/>
            <a:ext cx="538163" cy="5857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1066801" y="4495800"/>
            <a:ext cx="701039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rgbClr val="66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Both time and frequency resolutions cannot be arbitrarily high!!!</a:t>
            </a:r>
            <a:r>
              <a:rPr lang="en-US" sz="2000">
                <a:solidFill>
                  <a:srgbClr val="66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>
                <a:solidFill>
                  <a:srgbClr val="FF33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 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We cannot precisely know at what time instance a frequency component is located. We can only know what </a:t>
            </a:r>
            <a:r>
              <a:rPr lang="en-US" sz="2000" i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interval of </a:t>
            </a:r>
            <a:r>
              <a:rPr lang="en-US" sz="2000" i="1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frequencies </a:t>
            </a:r>
            <a:r>
              <a:rPr lang="en-US" sz="2000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are 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present in which </a:t>
            </a:r>
            <a:r>
              <a:rPr lang="en-US" sz="2000" i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time intervals</a:t>
            </a:r>
            <a:endParaRPr lang="en-US" sz="2400" b="1">
              <a:solidFill>
                <a:srgbClr val="66006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Picture 5" descr="Heisenberg_pic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7587" y="245851"/>
            <a:ext cx="920750" cy="144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9834232"/>
      </p:ext>
    </p:extLst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el">
  <a:themeElements>
    <a:clrScheme name="Oriel">
      <a:dk1>
        <a:sysClr val="windowText" lastClr="000000"/>
      </a:dk1>
      <a:lt1>
        <a:sysClr val="window" lastClr="FFFFFF"/>
      </a:lt1>
      <a:dk2>
        <a:srgbClr val="575F6D"/>
      </a:dk2>
      <a:lt2>
        <a:srgbClr val="FFF39D"/>
      </a:lt2>
      <a:accent1>
        <a:srgbClr val="FE8637"/>
      </a:accent1>
      <a:accent2>
        <a:srgbClr val="7598D9"/>
      </a:accent2>
      <a:accent3>
        <a:srgbClr val="B32C16"/>
      </a:accent3>
      <a:accent4>
        <a:srgbClr val="F5CD2D"/>
      </a:accent4>
      <a:accent5>
        <a:srgbClr val="AEBAD5"/>
      </a:accent5>
      <a:accent6>
        <a:srgbClr val="777C84"/>
      </a:accent6>
      <a:hlink>
        <a:srgbClr val="D2611C"/>
      </a:hlink>
      <a:folHlink>
        <a:srgbClr val="3B435B"/>
      </a:folHlink>
    </a:clrScheme>
    <a:fontScheme name="Oriel">
      <a:majorFont>
        <a:latin typeface="Century Schoolbook"/>
        <a:ea typeface=""/>
        <a:cs typeface=""/>
        <a:font script="Jpan" typeface="ＭＳ Ｐ明朝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Schoolbook"/>
        <a:ea typeface=""/>
        <a:cs typeface=""/>
        <a:font script="Jpan" typeface="ＭＳ Ｐ明朝"/>
        <a:font script="Hang" typeface="휴먼매직체"/>
        <a:font script="Hans" typeface="宋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iel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60000"/>
              </a:schemeClr>
            </a:gs>
            <a:gs pos="30000">
              <a:schemeClr val="phClr">
                <a:tint val="38000"/>
                <a:satMod val="260000"/>
              </a:schemeClr>
            </a:gs>
            <a:gs pos="75000">
              <a:schemeClr val="phClr">
                <a:tint val="55000"/>
                <a:satMod val="255000"/>
              </a:schemeClr>
            </a:gs>
            <a:gs pos="100000">
              <a:schemeClr val="phClr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gradFill rotWithShape="1">
          <a:gsLst>
            <a:gs pos="0">
              <a:schemeClr val="phClr">
                <a:shade val="63000"/>
                <a:satMod val="165000"/>
              </a:schemeClr>
            </a:gs>
            <a:gs pos="30000">
              <a:schemeClr val="phClr">
                <a:shade val="58000"/>
                <a:satMod val="165000"/>
              </a:schemeClr>
            </a:gs>
            <a:gs pos="75000">
              <a:schemeClr val="phClr">
                <a:shade val="30000"/>
                <a:satMod val="175000"/>
              </a:schemeClr>
            </a:gs>
            <a:gs pos="100000">
              <a:schemeClr val="phClr"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</a:fillStyleLst>
      <a:lnStyleLst>
        <a:ln w="12700" cap="flat" cmpd="sng" algn="ctr">
          <a:solidFill>
            <a:schemeClr val="phClr">
              <a:shade val="70000"/>
              <a:satMod val="15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bevelT w="47625" h="69850"/>
            <a:contourClr>
              <a:schemeClr val="lt1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8000"/>
                <a:satMod val="125000"/>
              </a:schemeClr>
            </a:gs>
            <a:gs pos="40000">
              <a:schemeClr val="phClr">
                <a:tint val="90000"/>
                <a:shade val="90000"/>
                <a:satMod val="120000"/>
              </a:schemeClr>
            </a:gs>
            <a:gs pos="100000">
              <a:schemeClr val="phClr">
                <a:tint val="5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80000"/>
              </a:schemeClr>
              <a:schemeClr val="phClr">
                <a:tint val="91000"/>
              </a:schemeClr>
            </a:duotone>
          </a:blip>
          <a:tile tx="0" ty="0" sx="40000" sy="50000" flip="y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2750</TotalTime>
  <Words>4242</Words>
  <Application>Microsoft Office PowerPoint</Application>
  <PresentationFormat>On-screen Show (4:3)</PresentationFormat>
  <Paragraphs>1065</Paragraphs>
  <Slides>80</Slides>
  <Notes>78</Notes>
  <HiddenSlides>0</HiddenSlides>
  <MMClips>0</MMClips>
  <ScaleCrop>false</ScaleCrop>
  <HeadingPairs>
    <vt:vector size="8" baseType="variant">
      <vt:variant>
        <vt:lpstr>Fonts Used</vt:lpstr>
      </vt:variant>
      <vt:variant>
        <vt:i4>15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80</vt:i4>
      </vt:variant>
    </vt:vector>
  </HeadingPairs>
  <TitlesOfParts>
    <vt:vector size="98" baseType="lpstr">
      <vt:lpstr>Gulim</vt:lpstr>
      <vt:lpstr>휴먼매직체</vt:lpstr>
      <vt:lpstr>MS Gothic</vt:lpstr>
      <vt:lpstr>PMingLiU</vt:lpstr>
      <vt:lpstr>Arial</vt:lpstr>
      <vt:lpstr>Calibri</vt:lpstr>
      <vt:lpstr>Cambria Math</vt:lpstr>
      <vt:lpstr>Century Schoolbook</vt:lpstr>
      <vt:lpstr>Corbel</vt:lpstr>
      <vt:lpstr>Courier New</vt:lpstr>
      <vt:lpstr>Symbol</vt:lpstr>
      <vt:lpstr>Tahoma</vt:lpstr>
      <vt:lpstr>Times New Roman</vt:lpstr>
      <vt:lpstr>Wingdings</vt:lpstr>
      <vt:lpstr>Wingdings 2</vt:lpstr>
      <vt:lpstr>Oriel</vt:lpstr>
      <vt:lpstr>Equation</vt:lpstr>
      <vt:lpstr>Egyenlet</vt:lpstr>
      <vt:lpstr>WAVELET TRANSFORM</vt:lpstr>
      <vt:lpstr>OUTLINE</vt:lpstr>
      <vt:lpstr>FOURIER TRANSFORM</vt:lpstr>
      <vt:lpstr>Stationary and Non-stationary Signals</vt:lpstr>
      <vt:lpstr>Stationary and Non-stationary Signals</vt:lpstr>
      <vt:lpstr>SHORT-TIME FOURIER TRANSFORM</vt:lpstr>
      <vt:lpstr>SHORT-TIME FOURIER TRANSFORM</vt:lpstr>
      <vt:lpstr>SHORT-TIME FOURIER TRANSFORM</vt:lpstr>
      <vt:lpstr>Heisenberg Uncertainty Principle</vt:lpstr>
      <vt:lpstr>WAVELET TRANSFORM</vt:lpstr>
      <vt:lpstr>WAVELET TRANSFORM</vt:lpstr>
      <vt:lpstr>WAVELET TRANSFORM</vt:lpstr>
      <vt:lpstr>WAVELET TRANSFORM</vt:lpstr>
      <vt:lpstr>WAVELET TRANSFORM</vt:lpstr>
      <vt:lpstr>Image Pyramids</vt:lpstr>
      <vt:lpstr>Image Pyramids</vt:lpstr>
      <vt:lpstr>Image Pyramids</vt:lpstr>
      <vt:lpstr>2D WAVELET TRANSFORM</vt:lpstr>
      <vt:lpstr>2D WAVELET TRANSFORM</vt:lpstr>
      <vt:lpstr>2D WAVELET TRANSFORM</vt:lpstr>
      <vt:lpstr>CONTINUOUS WAVELET TRANSFORM</vt:lpstr>
      <vt:lpstr>CONTINUOUS WAVELET TRANSFORM</vt:lpstr>
      <vt:lpstr>CONTINUOUS WAVELET TRANSFORM</vt:lpstr>
      <vt:lpstr>CONTINUOUS WAVELET TRANSFORM</vt:lpstr>
      <vt:lpstr>CONTINUOUS WAVELET TRANSFORM</vt:lpstr>
      <vt:lpstr>Fourier vs. Wavelet</vt:lpstr>
      <vt:lpstr>Fourier vs. Wavelet</vt:lpstr>
      <vt:lpstr>Fourier vs. Wavelet</vt:lpstr>
      <vt:lpstr>Subband Coding</vt:lpstr>
      <vt:lpstr>MULTIRESOLUTION ANALYSIS</vt:lpstr>
      <vt:lpstr>MULTIRESOLUTION ANALYSIS</vt:lpstr>
      <vt:lpstr>MULTIRESOLUTION ANALYSIS</vt:lpstr>
      <vt:lpstr>MULTIRESOLUTION ANALYSIS</vt:lpstr>
      <vt:lpstr>DISCREET WAVELET TRANSFORM</vt:lpstr>
      <vt:lpstr>DISCREET WAVELET TRANSFORM</vt:lpstr>
      <vt:lpstr>DISCREET WAVELET TRANSFORM</vt:lpstr>
      <vt:lpstr>Pyramidal Wavelet Decomposition</vt:lpstr>
      <vt:lpstr>DISCREET WAVELET TRANSFORM</vt:lpstr>
      <vt:lpstr>DISCREET WAVELET TRANSFORM</vt:lpstr>
      <vt:lpstr>DISCREET WAVELET TRANSFORM</vt:lpstr>
      <vt:lpstr>CWT vs. DWT</vt:lpstr>
      <vt:lpstr>Haar Wavelet Transform - Example</vt:lpstr>
      <vt:lpstr>Haar Wavelet Transform - Example</vt:lpstr>
      <vt:lpstr>Haar Wavelet Transform - Example</vt:lpstr>
      <vt:lpstr>Haar Wavelet Transform - Example</vt:lpstr>
      <vt:lpstr>Haar Wavelet Transform - Example</vt:lpstr>
      <vt:lpstr>Haar Wavelet Transform - Example</vt:lpstr>
      <vt:lpstr>Haar Wavelet Transform - Example</vt:lpstr>
      <vt:lpstr>Haar Wavelet Transform - Example</vt:lpstr>
      <vt:lpstr>Haar Wavelet Transform - Example</vt:lpstr>
      <vt:lpstr>Haar Wavelet Transform - Example</vt:lpstr>
      <vt:lpstr>Haar Wavelet Transform - Example</vt:lpstr>
      <vt:lpstr>Example Decomposition Of a 4×4 Array</vt:lpstr>
      <vt:lpstr>TYPES OF WAVELET</vt:lpstr>
      <vt:lpstr>TYPES OF WAVELET</vt:lpstr>
      <vt:lpstr>Subband Coding - Application</vt:lpstr>
      <vt:lpstr>MULTIRESOLUTION ANALYSIS</vt:lpstr>
      <vt:lpstr>Applied Fields Using Wavelets</vt:lpstr>
      <vt:lpstr>WAVELET TRANSFORM APPLICATION</vt:lpstr>
      <vt:lpstr>WAVELET TRANSFORM APPLICATION</vt:lpstr>
      <vt:lpstr>WAVELET TRANSFORM APPLICATION</vt:lpstr>
      <vt:lpstr>Wavelet Transform Coding for Image Compression</vt:lpstr>
      <vt:lpstr>DWT in JPEG 2000</vt:lpstr>
      <vt:lpstr>DWT in JPEG 2000</vt:lpstr>
      <vt:lpstr>DWT in JPEG 2000</vt:lpstr>
      <vt:lpstr>DWT in JPEG 2000</vt:lpstr>
      <vt:lpstr>DWT in JPEG 2000</vt:lpstr>
      <vt:lpstr>DWT in JPEG 2000</vt:lpstr>
      <vt:lpstr>JPEG2000 vs JPEG</vt:lpstr>
      <vt:lpstr>DWT vs. DCT</vt:lpstr>
      <vt:lpstr>DEMO</vt:lpstr>
      <vt:lpstr>DEMO</vt:lpstr>
      <vt:lpstr>DEMO</vt:lpstr>
      <vt:lpstr>DEMO</vt:lpstr>
      <vt:lpstr>DEMO</vt:lpstr>
      <vt:lpstr>CONCLUSION</vt:lpstr>
      <vt:lpstr>CONCLUSION</vt:lpstr>
      <vt:lpstr>FUTURE WORK</vt:lpstr>
      <vt:lpstr>REFERENCE</vt:lpstr>
      <vt:lpstr>THANK YOU!</vt:lpstr>
    </vt:vector>
  </TitlesOfParts>
  <Company>home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Wavelet Transform</dc:title>
  <dc:creator>Group 9</dc:creator>
  <cp:lastModifiedBy>Alex Huynh</cp:lastModifiedBy>
  <cp:revision>198</cp:revision>
  <dcterms:created xsi:type="dcterms:W3CDTF">2014-08-22T03:03:46Z</dcterms:created>
  <dcterms:modified xsi:type="dcterms:W3CDTF">2014-10-27T10:42:44Z</dcterms:modified>
</cp:coreProperties>
</file>